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386" r:id="rId5"/>
    <p:sldId id="381" r:id="rId6"/>
    <p:sldId id="327" r:id="rId7"/>
    <p:sldId id="309" r:id="rId8"/>
    <p:sldId id="342" r:id="rId9"/>
    <p:sldId id="376" r:id="rId10"/>
    <p:sldId id="263" r:id="rId11"/>
    <p:sldId id="328" r:id="rId12"/>
    <p:sldId id="389" r:id="rId13"/>
    <p:sldId id="399" r:id="rId14"/>
    <p:sldId id="400" r:id="rId15"/>
    <p:sldId id="417" r:id="rId16"/>
    <p:sldId id="390" r:id="rId17"/>
    <p:sldId id="391" r:id="rId18"/>
    <p:sldId id="392" r:id="rId19"/>
    <p:sldId id="396" r:id="rId20"/>
    <p:sldId id="394" r:id="rId21"/>
    <p:sldId id="422" r:id="rId22"/>
    <p:sldId id="393" r:id="rId23"/>
    <p:sldId id="421" r:id="rId24"/>
    <p:sldId id="329" r:id="rId25"/>
    <p:sldId id="363" r:id="rId26"/>
    <p:sldId id="330" r:id="rId27"/>
    <p:sldId id="331" r:id="rId28"/>
    <p:sldId id="333" r:id="rId29"/>
    <p:sldId id="379" r:id="rId30"/>
    <p:sldId id="334" r:id="rId31"/>
    <p:sldId id="335" r:id="rId32"/>
    <p:sldId id="359" r:id="rId33"/>
    <p:sldId id="339" r:id="rId34"/>
    <p:sldId id="371" r:id="rId35"/>
    <p:sldId id="351" r:id="rId36"/>
    <p:sldId id="353" r:id="rId37"/>
    <p:sldId id="384" r:id="rId38"/>
    <p:sldId id="385" r:id="rId39"/>
    <p:sldId id="401" r:id="rId40"/>
    <p:sldId id="402" r:id="rId41"/>
    <p:sldId id="403" r:id="rId42"/>
    <p:sldId id="415" r:id="rId43"/>
    <p:sldId id="416" r:id="rId44"/>
    <p:sldId id="411" r:id="rId45"/>
    <p:sldId id="413" r:id="rId46"/>
    <p:sldId id="414" r:id="rId47"/>
    <p:sldId id="383" r:id="rId48"/>
    <p:sldId id="419" r:id="rId49"/>
    <p:sldId id="361" r:id="rId50"/>
    <p:sldId id="356" r:id="rId51"/>
    <p:sldId id="307" r:id="rId52"/>
    <p:sldId id="346" r:id="rId53"/>
  </p:sldIdLst>
  <p:sldSz cx="12192000" cy="6858000"/>
  <p:notesSz cx="7023100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ig Burns" initials="CB" lastIdx="0" clrIdx="0">
    <p:extLst>
      <p:ext uri="{19B8F6BF-5375-455C-9EA6-DF929625EA0E}">
        <p15:presenceInfo xmlns:p15="http://schemas.microsoft.com/office/powerpoint/2012/main" userId="S-1-5-21-1854091618-3438418121-2834575347-8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24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0D0"/>
          </a:solidFill>
        </a:fill>
      </a:tcStyle>
    </a:wholeTbl>
    <a:band2H>
      <a:tcTxStyle/>
      <a:tcStyle>
        <a:tcBdr/>
        <a:fill>
          <a:solidFill>
            <a:schemeClr val="accent5">
              <a:lumOff val="8627"/>
            </a:schemeClr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FD1"/>
          </a:solidFill>
        </a:fill>
      </a:tcStyle>
    </a:wholeTbl>
    <a:band2H>
      <a:tcTxStyle/>
      <a:tcStyle>
        <a:tcBdr/>
        <a:fill>
          <a:solidFill>
            <a:srgbClr val="E8E8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6E9"/>
          </a:solidFill>
        </a:fill>
      </a:tcStyle>
    </a:wholeTbl>
    <a:band2H>
      <a:tcTxStyle/>
      <a:tcStyle>
        <a:tcBdr/>
        <a:fill>
          <a:solidFill>
            <a:srgbClr val="EEF3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34" autoAdjust="0"/>
    <p:restoredTop sz="76963" autoAdjust="0"/>
  </p:normalViewPr>
  <p:slideViewPr>
    <p:cSldViewPr snapToGrid="0" snapToObjects="1" showGuides="1">
      <p:cViewPr varScale="1">
        <p:scale>
          <a:sx n="69" d="100"/>
          <a:sy n="69" d="100"/>
        </p:scale>
        <p:origin x="440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59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lIns="93324" tIns="46662" rIns="93324" bIns="46662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4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rgbClr val="242F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6" name="TextBox 6"/>
          <p:cNvSpPr txBox="1"/>
          <p:nvPr/>
        </p:nvSpPr>
        <p:spPr>
          <a:xfrm>
            <a:off x="2427514" y="3044280"/>
            <a:ext cx="7336971" cy="71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Thank You</a:t>
            </a:r>
          </a:p>
        </p:txBody>
      </p:sp>
      <p:pic>
        <p:nvPicPr>
          <p:cNvPr id="6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2192001" cy="355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rcRect l="236" r="236"/>
          <a:stretch>
            <a:fillRect/>
          </a:stretch>
        </p:blipFill>
        <p:spPr>
          <a:xfrm>
            <a:off x="5529064" y="4663500"/>
            <a:ext cx="1134024" cy="688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4"/>
          <p:cNvSpPr/>
          <p:nvPr/>
        </p:nvSpPr>
        <p:spPr>
          <a:xfrm>
            <a:off x="0" y="1"/>
            <a:ext cx="12192000" cy="6858001"/>
          </a:xfrm>
          <a:prstGeom prst="rect">
            <a:avLst/>
          </a:prstGeom>
          <a:solidFill>
            <a:srgbClr val="242F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7" name="TextBox 6"/>
          <p:cNvSpPr txBox="1"/>
          <p:nvPr/>
        </p:nvSpPr>
        <p:spPr>
          <a:xfrm>
            <a:off x="2427514" y="3044280"/>
            <a:ext cx="7336971" cy="715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dirty="0"/>
              <a:t>Questions?</a:t>
            </a:r>
          </a:p>
        </p:txBody>
      </p:sp>
      <p:sp>
        <p:nvSpPr>
          <p:cNvPr id="78" name="Straight Connector 10"/>
          <p:cNvSpPr/>
          <p:nvPr/>
        </p:nvSpPr>
        <p:spPr>
          <a:xfrm>
            <a:off x="4850674" y="2743200"/>
            <a:ext cx="2490652" cy="0"/>
          </a:xfrm>
          <a:prstGeom prst="line">
            <a:avLst/>
          </a:prstGeom>
          <a:ln w="19050">
            <a:solidFill>
              <a:srgbClr val="B78C3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8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2192001" cy="35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6"/>
          <p:cNvSpPr/>
          <p:nvPr/>
        </p:nvSpPr>
        <p:spPr>
          <a:xfrm>
            <a:off x="9052" y="0"/>
            <a:ext cx="9692415" cy="6858000"/>
          </a:xfrm>
          <a:prstGeom prst="rect">
            <a:avLst/>
          </a:prstGeom>
          <a:solidFill>
            <a:srgbClr val="242F4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844550" y="1254034"/>
            <a:ext cx="7308851" cy="330844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8200" y="4589462"/>
            <a:ext cx="730885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/>
            </a:lvl1pPr>
            <a:lvl2pPr marL="0" indent="457200">
              <a:buSzTx/>
              <a:buFontTx/>
              <a:buNone/>
              <a:defRPr sz="2400"/>
            </a:lvl2pPr>
            <a:lvl3pPr marL="0" indent="914400">
              <a:buSzTx/>
              <a:buFontTx/>
              <a:buNone/>
              <a:defRPr sz="2400"/>
            </a:lvl3pPr>
            <a:lvl4pPr marL="0" indent="1371600">
              <a:buSzTx/>
              <a:buFontTx/>
              <a:buNone/>
              <a:defRPr sz="2400"/>
            </a:lvl4pPr>
            <a:lvl5pPr marL="0" indent="1828800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2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" y="0"/>
            <a:ext cx="3556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607" r="64266"/>
          <a:stretch/>
        </p:blipFill>
        <p:spPr>
          <a:xfrm>
            <a:off x="9701349" y="0"/>
            <a:ext cx="2481942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701467" y="-1129"/>
            <a:ext cx="2484000" cy="6861600"/>
          </a:xfrm>
          <a:prstGeom prst="rect">
            <a:avLst/>
          </a:prstGeom>
          <a:solidFill>
            <a:schemeClr val="accent3">
              <a:lumMod val="60000"/>
              <a:lumOff val="40000"/>
              <a:alpha val="64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9699173" y="0"/>
            <a:ext cx="2294" cy="68604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556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7"/>
          <p:cNvSpPr/>
          <p:nvPr/>
        </p:nvSpPr>
        <p:spPr>
          <a:xfrm>
            <a:off x="838200" y="6265819"/>
            <a:ext cx="10515600" cy="1"/>
          </a:xfrm>
          <a:prstGeom prst="line">
            <a:avLst/>
          </a:prstGeom>
          <a:ln w="19050">
            <a:solidFill>
              <a:srgbClr val="B78C3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355600" cy="152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Rectangle 10"/>
          <p:cNvSpPr/>
          <p:nvPr/>
        </p:nvSpPr>
        <p:spPr>
          <a:xfrm>
            <a:off x="274320" y="181070"/>
            <a:ext cx="11643360" cy="6509442"/>
          </a:xfrm>
          <a:prstGeom prst="rect">
            <a:avLst/>
          </a:prstGeom>
          <a:solidFill>
            <a:srgbClr val="242F40">
              <a:alpha val="97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838200" y="1706419"/>
            <a:ext cx="7315200" cy="303405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20" name="Straight Connector 14"/>
          <p:cNvSpPr/>
          <p:nvPr/>
        </p:nvSpPr>
        <p:spPr>
          <a:xfrm>
            <a:off x="838201" y="1356553"/>
            <a:ext cx="5118980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lIns="45719" rIns="45719"/>
          <a:lstStyle/>
          <a:p>
            <a:endParaRPr/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4376" y="6415802"/>
            <a:ext cx="249425" cy="2462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527438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42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7"/>
          <p:cNvSpPr/>
          <p:nvPr/>
        </p:nvSpPr>
        <p:spPr>
          <a:xfrm>
            <a:off x="838200" y="6265819"/>
            <a:ext cx="10515600" cy="1"/>
          </a:xfrm>
          <a:prstGeom prst="line">
            <a:avLst/>
          </a:prstGeom>
          <a:ln w="19050">
            <a:solidFill>
              <a:srgbClr val="B78C3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3" name="Picture 8" descr="Picture 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0" y="0"/>
            <a:ext cx="355600" cy="152400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04376" y="6415802"/>
            <a:ext cx="249425" cy="24622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54" r:id="rId3"/>
    <p:sldLayoutId id="2147483655" r:id="rId4"/>
    <p:sldLayoutId id="2147483656" r:id="rId5"/>
    <p:sldLayoutId id="2147483657" r:id="rId6"/>
  </p:sldLayoutIdLst>
  <p:transition spd="med"/>
  <p:txStyles>
    <p:titleStyle>
      <a:lvl1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rgbClr val="FFFFFF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228600" marR="0" indent="-228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le 1"/>
          <p:cNvSpPr txBox="1">
            <a:spLocks noGrp="1"/>
          </p:cNvSpPr>
          <p:nvPr>
            <p:ph type="title"/>
          </p:nvPr>
        </p:nvSpPr>
        <p:spPr>
          <a:xfrm>
            <a:off x="844550" y="1254034"/>
            <a:ext cx="8234795" cy="330844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/>
              <a:t>Requirements and responsibilities pertaining to certain recent Canadian oil and gas disclosure concerns</a:t>
            </a:r>
            <a:r>
              <a:rPr dirty="0"/>
              <a:t/>
            </a:r>
            <a:br>
              <a:rPr dirty="0"/>
            </a:br>
            <a:endParaRPr sz="4800" dirty="0"/>
          </a:p>
        </p:txBody>
      </p:sp>
      <p:sp>
        <p:nvSpPr>
          <p:cNvPr id="113" name="Text Placeholder 2"/>
          <p:cNvSpPr txBox="1">
            <a:spLocks noGrp="1"/>
          </p:cNvSpPr>
          <p:nvPr>
            <p:ph type="body" sz="quarter" idx="1"/>
          </p:nvPr>
        </p:nvSpPr>
        <p:spPr>
          <a:xfrm>
            <a:off x="844550" y="3975315"/>
            <a:ext cx="7308851" cy="118795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59536">
              <a:lnSpc>
                <a:spcPct val="72000"/>
              </a:lnSpc>
              <a:spcBef>
                <a:spcPts val="900"/>
              </a:spcBef>
              <a:defRPr sz="1692"/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sz="564" dirty="0"/>
          </a:p>
          <a:p>
            <a:pPr defTabSz="859536">
              <a:lnSpc>
                <a:spcPct val="72000"/>
              </a:lnSpc>
              <a:spcBef>
                <a:spcPts val="900"/>
              </a:spcBef>
              <a:defRPr sz="564"/>
            </a:pPr>
            <a:r>
              <a:rPr dirty="0"/>
              <a:t>		</a:t>
            </a:r>
          </a:p>
        </p:txBody>
      </p:sp>
      <p:sp>
        <p:nvSpPr>
          <p:cNvPr id="11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90937" y="6415802"/>
            <a:ext cx="162863" cy="2462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888888"/>
                </a:solidFill>
              </a:rPr>
              <a:t>1</a:t>
            </a:fld>
            <a:endParaRPr dirty="0">
              <a:solidFill>
                <a:srgbClr val="888888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4550" y="4458072"/>
            <a:ext cx="6096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SPEE Annual Meeting</a:t>
            </a:r>
            <a:endParaRPr lang="en-US" sz="2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200" dirty="0" smtClean="0">
                <a:solidFill>
                  <a:schemeClr val="bg1"/>
                </a:solidFill>
              </a:rPr>
              <a:t>June 14, </a:t>
            </a:r>
            <a:r>
              <a:rPr lang="en-US" sz="2200" dirty="0">
                <a:solidFill>
                  <a:schemeClr val="bg1"/>
                </a:solidFill>
              </a:rPr>
              <a:t>2022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517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Related guidance includes:</a:t>
            </a:r>
          </a:p>
          <a:p>
            <a:pPr marL="800100" lvl="2" indent="-342900">
              <a:spcBef>
                <a:spcPts val="1200"/>
              </a:spcBef>
              <a:defRPr sz="2400"/>
            </a:pPr>
            <a:r>
              <a:rPr lang="en-US" sz="2400" dirty="0"/>
              <a:t>Companion Policy 51-101CP </a:t>
            </a:r>
            <a:r>
              <a:rPr lang="en-US" sz="2400" i="1" dirty="0"/>
              <a:t>Standards of Disclosure For Oil and Gas </a:t>
            </a:r>
            <a:r>
              <a:rPr lang="en-US" sz="2400" i="1" dirty="0" smtClean="0"/>
              <a:t>Activities </a:t>
            </a:r>
            <a:r>
              <a:rPr lang="en-US" sz="2400" dirty="0" smtClean="0"/>
              <a:t>(</a:t>
            </a:r>
            <a:r>
              <a:rPr lang="en-US" sz="2400" b="1" dirty="0" smtClean="0"/>
              <a:t>51-101CP</a:t>
            </a:r>
            <a:r>
              <a:rPr lang="en-US" sz="2400" dirty="0" smtClean="0"/>
              <a:t>)</a:t>
            </a:r>
            <a:endParaRPr lang="en-US" sz="2400" dirty="0"/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 smtClean="0"/>
              <a:t>Represents the CSA’s views on interpretation </a:t>
            </a:r>
            <a:r>
              <a:rPr lang="en-US" sz="2200" dirty="0"/>
              <a:t>and application of NI 51-101 and </a:t>
            </a:r>
            <a:r>
              <a:rPr lang="en-US" sz="2200" dirty="0" smtClean="0"/>
              <a:t>its related statement and forms.</a:t>
            </a:r>
            <a:endParaRPr lang="en-US" sz="2200" dirty="0"/>
          </a:p>
          <a:p>
            <a:pPr marL="800100" lvl="2" indent="-342900">
              <a:spcBef>
                <a:spcPts val="1200"/>
              </a:spcBef>
              <a:defRPr sz="2400"/>
            </a:pPr>
            <a:r>
              <a:rPr lang="en-US" dirty="0" smtClean="0"/>
              <a:t> </a:t>
            </a:r>
            <a:r>
              <a:rPr lang="en-US" sz="2400" dirty="0"/>
              <a:t>CSA Staff Notices, including: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51-324 </a:t>
            </a:r>
            <a:r>
              <a:rPr lang="en-US" sz="2200" i="1" dirty="0"/>
              <a:t>Revised Glossary to NI 51-101</a:t>
            </a:r>
            <a:r>
              <a:rPr lang="en-US" sz="2200" dirty="0"/>
              <a:t> </a:t>
            </a:r>
            <a:r>
              <a:rPr lang="en-US" sz="2200" dirty="0" smtClean="0"/>
              <a:t>(</a:t>
            </a:r>
            <a:r>
              <a:rPr lang="en-US" sz="2200" b="1" dirty="0" smtClean="0"/>
              <a:t>SN </a:t>
            </a:r>
            <a:r>
              <a:rPr lang="en-US" sz="2200" b="1" dirty="0"/>
              <a:t>51-324</a:t>
            </a:r>
            <a:r>
              <a:rPr lang="en-US" sz="2200" dirty="0"/>
              <a:t>)</a:t>
            </a:r>
          </a:p>
          <a:p>
            <a:pPr marL="1714500" lvl="4" indent="-342900">
              <a:spcBef>
                <a:spcPts val="500"/>
              </a:spcBef>
              <a:defRPr sz="2200"/>
            </a:pPr>
            <a:r>
              <a:rPr lang="en-US" sz="2000" dirty="0"/>
              <a:t>Supplements section 1.1 of NI 51-101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51-327 </a:t>
            </a:r>
            <a:r>
              <a:rPr lang="en-US" sz="2200" i="1" dirty="0"/>
              <a:t>Guidance on Oil and Gas Disclosure</a:t>
            </a:r>
          </a:p>
          <a:p>
            <a:pPr marL="342900" lvl="1" indent="-342900">
              <a:spcBef>
                <a:spcPts val="500"/>
              </a:spcBef>
            </a:pPr>
            <a:endParaRPr dirty="0" smtClean="0"/>
          </a:p>
          <a:p>
            <a:pPr marL="800100" lvl="2" indent="-342900">
              <a:spcBef>
                <a:spcPts val="1200"/>
              </a:spcBef>
              <a:defRPr sz="2400"/>
            </a:pPr>
            <a:endParaRPr dirty="0"/>
          </a:p>
        </p:txBody>
      </p:sp>
      <p:sp>
        <p:nvSpPr>
          <p:cNvPr id="155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5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NI 51-101</a:t>
            </a:r>
            <a:endParaRPr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ooter Placeholder 4"/>
          <p:cNvSpPr txBox="1"/>
          <p:nvPr/>
        </p:nvSpPr>
        <p:spPr>
          <a:xfrm>
            <a:off x="4084320" y="6416788"/>
            <a:ext cx="402336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rgbClr val="888888"/>
                </a:solidFill>
              </a:rPr>
              <a:t>ALBERTA SECURITIES COMMISSION</a:t>
            </a:r>
          </a:p>
        </p:txBody>
      </p:sp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Reviews</a:t>
            </a:r>
            <a:endParaRPr dirty="0"/>
          </a:p>
        </p:txBody>
      </p:sp>
      <p:sp>
        <p:nvSpPr>
          <p:cNvPr id="15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16" y="6352307"/>
            <a:ext cx="162863" cy="2462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11</a:t>
            </a:fld>
            <a:endParaRPr dirty="0"/>
          </a:p>
        </p:txBody>
      </p:sp>
      <p:sp>
        <p:nvSpPr>
          <p:cNvPr id="6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83683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517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Staff conduct various types of reviews.</a:t>
            </a:r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sz="2400" dirty="0" smtClean="0"/>
              <a:t>Prioritize RIs for </a:t>
            </a:r>
            <a:r>
              <a:rPr lang="en-US" sz="2400" dirty="0"/>
              <a:t>which the ASC is the principal </a:t>
            </a:r>
            <a:r>
              <a:rPr lang="en-US" sz="2400" dirty="0" smtClean="0"/>
              <a:t>regulator (</a:t>
            </a:r>
            <a:r>
              <a:rPr lang="en-US" sz="2400" b="1" dirty="0" smtClean="0"/>
              <a:t>PR</a:t>
            </a:r>
            <a:r>
              <a:rPr lang="en-US" sz="2400" dirty="0" smtClean="0"/>
              <a:t>).</a:t>
            </a:r>
            <a:endParaRPr lang="en-US" sz="2400" dirty="0"/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sz="2400" dirty="0" smtClean="0"/>
              <a:t>Proactively help </a:t>
            </a:r>
            <a:r>
              <a:rPr lang="en-US" sz="2400" dirty="0"/>
              <a:t>other </a:t>
            </a:r>
            <a:r>
              <a:rPr lang="en-US" sz="2400" dirty="0" smtClean="0"/>
              <a:t>jurisdictions.</a:t>
            </a:r>
            <a:endParaRPr dirty="0"/>
          </a:p>
        </p:txBody>
      </p:sp>
      <p:sp>
        <p:nvSpPr>
          <p:cNvPr id="155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5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Reviews</a:t>
            </a:r>
            <a:br>
              <a:rPr lang="en-US" dirty="0" smtClean="0"/>
            </a:br>
            <a:r>
              <a:rPr lang="en-US" sz="2800" dirty="0" smtClean="0"/>
              <a:t>General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4934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29300"/>
            <a:ext cx="10515601" cy="37454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Reviews </a:t>
            </a:r>
            <a:r>
              <a:rPr lang="en-US" dirty="0"/>
              <a:t>incorporate disclosure </a:t>
            </a:r>
            <a:r>
              <a:rPr lang="en-US" dirty="0" smtClean="0"/>
              <a:t>(and support materials) made by or on behalf of an RI that occurs: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/>
              <a:t>Publicly;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/>
              <a:t>In any document filed with the </a:t>
            </a:r>
            <a:r>
              <a:rPr lang="en-US" sz="2400" dirty="0" smtClean="0"/>
              <a:t>SRA; and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/>
              <a:t>I</a:t>
            </a:r>
            <a:r>
              <a:rPr lang="en-US" sz="2400" dirty="0" smtClean="0"/>
              <a:t>n </a:t>
            </a:r>
            <a:r>
              <a:rPr lang="en-US" sz="2400" dirty="0"/>
              <a:t>other circumstances in </a:t>
            </a:r>
            <a:r>
              <a:rPr lang="en-US" sz="2400" dirty="0" smtClean="0"/>
              <a:t>which the RI knows</a:t>
            </a:r>
            <a:r>
              <a:rPr lang="en-US" sz="2400" dirty="0"/>
              <a:t>, or ought reasonably to know, that </a:t>
            </a:r>
            <a:r>
              <a:rPr lang="en-US" sz="2400" dirty="0" smtClean="0"/>
              <a:t>it is </a:t>
            </a:r>
            <a:r>
              <a:rPr lang="en-US" sz="2400" dirty="0"/>
              <a:t>or will become </a:t>
            </a:r>
            <a:r>
              <a:rPr lang="en-US" sz="2400" dirty="0" smtClean="0"/>
              <a:t>publicly available.</a:t>
            </a:r>
            <a:r>
              <a:rPr lang="en-US" sz="2400" baseline="30000" dirty="0"/>
              <a:t>2</a:t>
            </a:r>
            <a:endParaRPr lang="en-US" sz="2400" dirty="0"/>
          </a:p>
          <a:p>
            <a:pPr marL="342900" lvl="1" indent="-342900">
              <a:spcBef>
                <a:spcPts val="500"/>
              </a:spcBef>
            </a:pPr>
            <a:endParaRPr lang="en-US" dirty="0"/>
          </a:p>
          <a:p>
            <a:pPr marL="1833372" lvl="4" indent="0" defTabSz="457200">
              <a:lnSpc>
                <a:spcPct val="100000"/>
              </a:lnSpc>
              <a:spcBef>
                <a:spcPts val="500"/>
              </a:spcBef>
              <a:buNone/>
              <a:defRPr sz="2200"/>
            </a:pPr>
            <a:endParaRPr lang="en-US" dirty="0"/>
          </a:p>
          <a:p>
            <a:pPr marL="918972" lvl="4" indent="0" defTabSz="457200">
              <a:lnSpc>
                <a:spcPct val="100000"/>
              </a:lnSpc>
              <a:spcBef>
                <a:spcPts val="500"/>
              </a:spcBef>
              <a:buNone/>
              <a:defRPr sz="2200"/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Reviews</a:t>
            </a:r>
            <a:br>
              <a:rPr lang="en-US" dirty="0" smtClean="0"/>
            </a:br>
            <a:r>
              <a:rPr lang="en-US" sz="2800" dirty="0" smtClean="0"/>
              <a:t>General</a:t>
            </a:r>
            <a:endParaRPr sz="2800" dirty="0"/>
          </a:p>
        </p:txBody>
      </p:sp>
      <p:sp>
        <p:nvSpPr>
          <p:cNvPr id="11" name="Rectangle 6"/>
          <p:cNvSpPr txBox="1"/>
          <p:nvPr/>
        </p:nvSpPr>
        <p:spPr>
          <a:xfrm>
            <a:off x="883919" y="601459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2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5.1 of NI 51-101.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29299"/>
            <a:ext cx="10515601" cy="42626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Includes: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 smtClean="0"/>
              <a:t>Continuous </a:t>
            </a:r>
            <a:r>
              <a:rPr lang="en-US" sz="2400" dirty="0"/>
              <a:t>disclosure </a:t>
            </a:r>
            <a:r>
              <a:rPr lang="en-US" sz="2400" dirty="0" smtClean="0"/>
              <a:t>filed with the SRA, including</a:t>
            </a:r>
            <a:r>
              <a:rPr lang="en-US" sz="2400" dirty="0"/>
              <a:t> </a:t>
            </a:r>
            <a:r>
              <a:rPr lang="en-US" sz="2400" dirty="0" smtClean="0"/>
              <a:t>annual O&amp;G filings.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 smtClean="0"/>
              <a:t>Other disclosure documents, </a:t>
            </a:r>
            <a:r>
              <a:rPr lang="en-US" sz="2400" dirty="0"/>
              <a:t>whether or not </a:t>
            </a:r>
            <a:r>
              <a:rPr lang="en-US" sz="2400" dirty="0" smtClean="0"/>
              <a:t>filed with the SRA.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/>
              <a:t>D</a:t>
            </a:r>
            <a:r>
              <a:rPr lang="en-US" sz="2400" dirty="0" smtClean="0"/>
              <a:t>isclosure relating to a securities distribution</a:t>
            </a:r>
            <a:r>
              <a:rPr lang="en-US" sz="2400" dirty="0"/>
              <a:t>.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/>
              <a:t>P</a:t>
            </a:r>
            <a:r>
              <a:rPr lang="en-US" sz="2400" dirty="0" smtClean="0"/>
              <a:t>ublic </a:t>
            </a:r>
            <a:r>
              <a:rPr lang="en-US" sz="2400" dirty="0"/>
              <a:t>speeches and </a:t>
            </a:r>
            <a:r>
              <a:rPr lang="en-US" sz="2400" dirty="0" smtClean="0"/>
              <a:t>presentations, except regarding provisions </a:t>
            </a:r>
            <a:r>
              <a:rPr lang="en-US" sz="2400" dirty="0"/>
              <a:t>of Part 5 </a:t>
            </a:r>
            <a:r>
              <a:rPr lang="en-US" sz="2400" dirty="0" smtClean="0"/>
              <a:t>of NI 51-101 that </a:t>
            </a:r>
            <a:r>
              <a:rPr lang="en-US" sz="2400" dirty="0"/>
              <a:t>apply only to written </a:t>
            </a:r>
            <a:r>
              <a:rPr lang="en-US" sz="2400" dirty="0" smtClean="0"/>
              <a:t>disclosure. 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 smtClean="0"/>
              <a:t>Includes any </a:t>
            </a:r>
            <a:r>
              <a:rPr lang="en-US" sz="2200" dirty="0"/>
              <a:t>writing, map, plot or other printed representation </a:t>
            </a:r>
            <a:r>
              <a:rPr lang="en-US" sz="2200" dirty="0" smtClean="0"/>
              <a:t>produced</a:t>
            </a:r>
            <a:r>
              <a:rPr lang="en-US" sz="2200" dirty="0"/>
              <a:t>, stored or disseminated on paper or electronically.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/>
              <a:t>E</a:t>
            </a:r>
            <a:r>
              <a:rPr lang="en-US" sz="2400" dirty="0" smtClean="0"/>
              <a:t>valuations </a:t>
            </a:r>
            <a:r>
              <a:rPr lang="en-US" sz="2400" dirty="0"/>
              <a:t>of reserves and resources other than </a:t>
            </a:r>
            <a:r>
              <a:rPr lang="en-US" sz="2400" dirty="0" smtClean="0"/>
              <a:t>reserves (</a:t>
            </a:r>
            <a:r>
              <a:rPr lang="en-US" sz="2400" b="1" dirty="0" smtClean="0"/>
              <a:t>ROTR</a:t>
            </a:r>
            <a:r>
              <a:rPr lang="en-US" sz="2400" dirty="0" smtClean="0"/>
              <a:t>).</a:t>
            </a:r>
            <a:endParaRPr lang="en-US" sz="2400" dirty="0"/>
          </a:p>
          <a:p>
            <a:pPr marL="918972" lvl="4" indent="0" defTabSz="457200">
              <a:lnSpc>
                <a:spcPct val="100000"/>
              </a:lnSpc>
              <a:spcBef>
                <a:spcPts val="500"/>
              </a:spcBef>
              <a:buNone/>
              <a:defRPr sz="2200"/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Reviews</a:t>
            </a:r>
            <a:br>
              <a:rPr lang="en-US" dirty="0" smtClean="0"/>
            </a:br>
            <a:r>
              <a:rPr lang="en-US" sz="2800" dirty="0" smtClean="0"/>
              <a:t>General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47929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29300"/>
            <a:ext cx="10515601" cy="40408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/>
              <a:t>Definition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/>
              <a:t>The securities commission or comparable body specified, for each </a:t>
            </a:r>
            <a:r>
              <a:rPr lang="en-CA" sz="2400" i="1" dirty="0"/>
              <a:t>jurisdiction</a:t>
            </a:r>
            <a:r>
              <a:rPr lang="en-CA" sz="2400" dirty="0"/>
              <a:t>, in </a:t>
            </a:r>
            <a:r>
              <a:rPr lang="en-CA" sz="2400" i="1" dirty="0"/>
              <a:t>NI 14-101</a:t>
            </a:r>
            <a:r>
              <a:rPr lang="en-CA" sz="2400" dirty="0"/>
              <a:t>. 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/>
              <a:t>References in </a:t>
            </a:r>
            <a:r>
              <a:rPr lang="en-US" sz="2400" i="1" dirty="0"/>
              <a:t>NI 51-101</a:t>
            </a:r>
            <a:r>
              <a:rPr lang="en-US" sz="2400" dirty="0"/>
              <a:t> to the </a:t>
            </a:r>
            <a:r>
              <a:rPr lang="en-US" sz="2400" i="1" dirty="0"/>
              <a:t>securities regulatory authority</a:t>
            </a:r>
            <a:r>
              <a:rPr lang="en-US" sz="2400" dirty="0"/>
              <a:t> are to be read as references to the </a:t>
            </a:r>
            <a:r>
              <a:rPr lang="en-US" sz="2400" i="1" dirty="0"/>
              <a:t>securities regulatory authority</a:t>
            </a:r>
            <a:r>
              <a:rPr lang="en-US" sz="2400" dirty="0"/>
              <a:t> in the particular </a:t>
            </a:r>
            <a:r>
              <a:rPr lang="en-US" sz="2400" dirty="0" smtClean="0"/>
              <a:t>jurisdiction.</a:t>
            </a:r>
            <a:r>
              <a:rPr lang="en-US" sz="2400" baseline="30000" dirty="0"/>
              <a:t>3</a:t>
            </a:r>
            <a:r>
              <a:rPr lang="en-US" sz="2400" baseline="30000" dirty="0" smtClean="0"/>
              <a:t> </a:t>
            </a:r>
            <a:r>
              <a:rPr lang="en-US" sz="2400" dirty="0"/>
              <a:t>	</a:t>
            </a:r>
          </a:p>
          <a:p>
            <a:pPr marL="0" lvl="1" indent="0">
              <a:spcBef>
                <a:spcPts val="500"/>
              </a:spcBef>
              <a:buNone/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Reviews</a:t>
            </a:r>
            <a:br>
              <a:rPr lang="en-US" dirty="0" smtClean="0"/>
            </a:br>
            <a:r>
              <a:rPr lang="en-US" sz="2800" dirty="0" smtClean="0"/>
              <a:t>General: securities regulatory authority</a:t>
            </a:r>
            <a:endParaRPr sz="2800" dirty="0"/>
          </a:p>
        </p:txBody>
      </p:sp>
      <p:sp>
        <p:nvSpPr>
          <p:cNvPr id="10" name="Rectangle 6"/>
          <p:cNvSpPr txBox="1"/>
          <p:nvPr/>
        </p:nvSpPr>
        <p:spPr>
          <a:xfrm>
            <a:off x="883919" y="6014596"/>
            <a:ext cx="10469881" cy="182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3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SN 51-324.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1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517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Include:</a:t>
            </a:r>
            <a:endParaRPr lang="en-US" dirty="0"/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dirty="0"/>
              <a:t>Screening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O&amp;G</a:t>
            </a:r>
          </a:p>
          <a:p>
            <a:pPr marL="1714500" lvl="4" indent="-342900">
              <a:spcBef>
                <a:spcPts val="500"/>
              </a:spcBef>
              <a:defRPr sz="2000"/>
            </a:pPr>
            <a:r>
              <a:rPr lang="en-US" sz="2000" dirty="0"/>
              <a:t>For RIs engaged in </a:t>
            </a:r>
            <a:r>
              <a:rPr lang="en-US" sz="2000" dirty="0" smtClean="0"/>
              <a:t>O&amp;G activities (</a:t>
            </a:r>
            <a:r>
              <a:rPr lang="en-US" sz="2000" b="1" dirty="0" smtClean="0"/>
              <a:t>O&amp;GA</a:t>
            </a:r>
            <a:r>
              <a:rPr lang="en-US" sz="2000" dirty="0" smtClean="0"/>
              <a:t>)</a:t>
            </a:r>
            <a:r>
              <a:rPr lang="en-US" sz="2000" baseline="30000" dirty="0"/>
              <a:t>4</a:t>
            </a:r>
          </a:p>
          <a:p>
            <a:pPr marL="1714500" lvl="4" indent="-342900">
              <a:spcBef>
                <a:spcPts val="500"/>
              </a:spcBef>
              <a:defRPr sz="2000"/>
            </a:pPr>
            <a:r>
              <a:rPr lang="en-US" sz="2000" dirty="0" smtClean="0"/>
              <a:t>Annual O&amp;G filings per </a:t>
            </a:r>
            <a:r>
              <a:rPr lang="en-US" sz="2000" dirty="0"/>
              <a:t>Part 2 of NI 51-101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Press Release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Environmental, Social and Governance (</a:t>
            </a:r>
            <a:r>
              <a:rPr lang="en-US" sz="2200" b="1" dirty="0"/>
              <a:t>ESG</a:t>
            </a:r>
            <a:r>
              <a:rPr lang="en-US" sz="2200" dirty="0"/>
              <a:t>) Technical</a:t>
            </a:r>
          </a:p>
          <a:p>
            <a:pPr marL="1714500" lvl="4" indent="-342900">
              <a:spcBef>
                <a:spcPts val="500"/>
              </a:spcBef>
              <a:defRPr sz="2000"/>
            </a:pPr>
            <a:r>
              <a:rPr lang="en-US" sz="2100" dirty="0"/>
              <a:t>Assess specific baseline and environmental information</a:t>
            </a:r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sz="2400" dirty="0"/>
              <a:t>Press Release</a:t>
            </a:r>
          </a:p>
          <a:p>
            <a:pPr marL="800100" lvl="2" indent="-342900">
              <a:spcBef>
                <a:spcPts val="1200"/>
              </a:spcBef>
              <a:defRPr sz="2400"/>
            </a:pPr>
            <a:endParaRPr dirty="0"/>
          </a:p>
        </p:txBody>
      </p:sp>
      <p:sp>
        <p:nvSpPr>
          <p:cNvPr id="155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5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Reviews</a:t>
            </a:r>
            <a:br>
              <a:rPr lang="en-US" dirty="0" smtClean="0"/>
            </a:br>
            <a:r>
              <a:rPr lang="en-US" sz="2800" dirty="0"/>
              <a:t>T</a:t>
            </a:r>
            <a:r>
              <a:rPr lang="en-US" sz="2800" dirty="0" smtClean="0"/>
              <a:t>ypes</a:t>
            </a:r>
            <a:endParaRPr sz="2800" dirty="0"/>
          </a:p>
        </p:txBody>
      </p:sp>
      <p:sp>
        <p:nvSpPr>
          <p:cNvPr id="10" name="Rectangle 6"/>
          <p:cNvSpPr txBox="1"/>
          <p:nvPr/>
        </p:nvSpPr>
        <p:spPr>
          <a:xfrm>
            <a:off x="883919" y="6018579"/>
            <a:ext cx="10469881" cy="182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4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1.3 of NI 51-101.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50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34861"/>
            <a:ext cx="10515600" cy="39517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00100" lvl="2" indent="-342900">
              <a:spcBef>
                <a:spcPts val="1200"/>
              </a:spcBef>
              <a:defRPr sz="2400"/>
            </a:pPr>
            <a:r>
              <a:rPr lang="en-US" dirty="0"/>
              <a:t>Continuous Disclosure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dirty="0"/>
              <a:t>Incorporate all disclosure</a:t>
            </a:r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dirty="0"/>
              <a:t>Technical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dirty="0"/>
              <a:t>Incorporate evaluations and related disclosure</a:t>
            </a:r>
            <a:endParaRPr lang="en-US" sz="1800" dirty="0"/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dirty="0" smtClean="0"/>
              <a:t>Prospectus</a:t>
            </a:r>
            <a:endParaRPr lang="en-US" sz="2200" dirty="0" smtClean="0"/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dirty="0" smtClean="0"/>
              <a:t>Incorporate the prospectus itself and any other disclosure, as necessary.</a:t>
            </a:r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sz="2400" dirty="0" smtClean="0"/>
              <a:t>Cease </a:t>
            </a:r>
            <a:r>
              <a:rPr lang="en-US" sz="2400" dirty="0"/>
              <a:t>Trade </a:t>
            </a:r>
            <a:r>
              <a:rPr lang="en-US" sz="2400" dirty="0" smtClean="0"/>
              <a:t>Order Revocation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Incorporate all disclosure</a:t>
            </a:r>
          </a:p>
          <a:p>
            <a:pPr marL="800100" lvl="2" indent="-342900">
              <a:spcBef>
                <a:spcPts val="1200"/>
              </a:spcBef>
              <a:defRPr sz="2400"/>
            </a:pPr>
            <a:endParaRPr sz="2400" dirty="0"/>
          </a:p>
        </p:txBody>
      </p:sp>
      <p:sp>
        <p:nvSpPr>
          <p:cNvPr id="155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5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Reviews</a:t>
            </a:r>
            <a:br>
              <a:rPr lang="en-US" dirty="0" smtClean="0"/>
            </a:br>
            <a:r>
              <a:rPr lang="en-US" sz="2800" dirty="0"/>
              <a:t>T</a:t>
            </a:r>
            <a:r>
              <a:rPr lang="en-US" sz="2800" dirty="0" smtClean="0"/>
              <a:t>ypes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39987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55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5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Reviews</a:t>
            </a:r>
            <a:br>
              <a:rPr lang="en-US" dirty="0" smtClean="0"/>
            </a:br>
            <a:r>
              <a:rPr lang="en-US" sz="2800" dirty="0" smtClean="0"/>
              <a:t>Possible outcomes</a:t>
            </a:r>
            <a:endParaRPr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55871" y="1838464"/>
            <a:ext cx="9453980" cy="42298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00100" lvl="2" indent="-342900" hangingPunct="1">
              <a:spcBef>
                <a:spcPts val="500"/>
              </a:spcBef>
              <a:defRPr sz="2400"/>
            </a:pPr>
            <a:r>
              <a:rPr lang="en-US" sz="2400" dirty="0" smtClean="0"/>
              <a:t>No action</a:t>
            </a:r>
          </a:p>
          <a:p>
            <a:pPr marL="800100" lvl="2" indent="-342900" hangingPunct="1">
              <a:spcBef>
                <a:spcPts val="500"/>
              </a:spcBef>
              <a:defRPr sz="2400"/>
            </a:pPr>
            <a:r>
              <a:rPr lang="en-US" sz="2400" dirty="0" smtClean="0"/>
              <a:t>Advisory comment(s)</a:t>
            </a:r>
          </a:p>
          <a:p>
            <a:pPr marL="800100" lvl="2" indent="-342900" hangingPunct="1">
              <a:spcBef>
                <a:spcPts val="500"/>
              </a:spcBef>
              <a:defRPr sz="2400"/>
            </a:pPr>
            <a:r>
              <a:rPr lang="en-US" sz="2400" dirty="0" smtClean="0"/>
              <a:t>Identification of deficiencies</a:t>
            </a:r>
          </a:p>
          <a:p>
            <a:pPr marL="1257300" lvl="3" indent="-342900" hangingPunct="1">
              <a:spcBef>
                <a:spcPts val="500"/>
              </a:spcBef>
              <a:defRPr sz="2200"/>
            </a:pPr>
            <a:r>
              <a:rPr lang="en-US" sz="2200" dirty="0" smtClean="0"/>
              <a:t>requirement to correct and refile</a:t>
            </a:r>
            <a:endParaRPr lang="en-US" sz="1800" dirty="0" smtClean="0"/>
          </a:p>
          <a:p>
            <a:pPr marL="1257300" lvl="3" indent="-342900" hangingPunct="1">
              <a:spcBef>
                <a:spcPts val="500"/>
              </a:spcBef>
              <a:defRPr sz="2200"/>
            </a:pPr>
            <a:r>
              <a:rPr lang="en-US" sz="2200" dirty="0" smtClean="0"/>
              <a:t>RI placed in default</a:t>
            </a:r>
            <a:endParaRPr lang="en-US" sz="1800" dirty="0" smtClean="0"/>
          </a:p>
          <a:p>
            <a:pPr marL="1257300" lvl="3" indent="-342900" hangingPunct="1">
              <a:spcBef>
                <a:spcPts val="500"/>
              </a:spcBef>
              <a:defRPr sz="2200"/>
            </a:pPr>
            <a:r>
              <a:rPr lang="en-US" sz="2200" dirty="0" smtClean="0"/>
              <a:t>management cease trade order</a:t>
            </a:r>
            <a:endParaRPr lang="en-US" sz="1800" dirty="0" smtClean="0"/>
          </a:p>
          <a:p>
            <a:pPr marL="1257300" lvl="3" indent="-342900" hangingPunct="1">
              <a:spcBef>
                <a:spcPts val="500"/>
              </a:spcBef>
              <a:defRPr sz="2200"/>
            </a:pPr>
            <a:r>
              <a:rPr lang="en-US" sz="2200" dirty="0" smtClean="0"/>
              <a:t>cease trade order</a:t>
            </a:r>
            <a:endParaRPr lang="en-US" sz="1800" dirty="0" smtClean="0"/>
          </a:p>
          <a:p>
            <a:pPr marL="1257300" lvl="3" indent="-342900" hangingPunct="1">
              <a:spcBef>
                <a:spcPts val="500"/>
              </a:spcBef>
              <a:defRPr sz="2200"/>
            </a:pPr>
            <a:r>
              <a:rPr lang="en-US" sz="2200" dirty="0" smtClean="0"/>
              <a:t>referral to ASC Enforcement division</a:t>
            </a:r>
            <a:endParaRPr lang="en-US" sz="2200" dirty="0"/>
          </a:p>
        </p:txBody>
      </p:sp>
      <p:sp>
        <p:nvSpPr>
          <p:cNvPr id="9" name="Down Arrow 7"/>
          <p:cNvSpPr/>
          <p:nvPr/>
        </p:nvSpPr>
        <p:spPr>
          <a:xfrm>
            <a:off x="984889" y="1959799"/>
            <a:ext cx="541963" cy="28338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9610"/>
                </a:moveTo>
                <a:lnTo>
                  <a:pt x="5400" y="19610"/>
                </a:lnTo>
                <a:lnTo>
                  <a:pt x="5400" y="0"/>
                </a:lnTo>
                <a:lnTo>
                  <a:pt x="16200" y="0"/>
                </a:lnTo>
                <a:lnTo>
                  <a:pt x="16200" y="19610"/>
                </a:lnTo>
                <a:lnTo>
                  <a:pt x="21600" y="1961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35000">
                <a:schemeClr val="accent2"/>
              </a:gs>
              <a:gs pos="89377">
                <a:srgbClr val="636364"/>
              </a:gs>
            </a:gsLst>
            <a:path path="circle">
              <a:fillToRect l="62278" t="119636" r="37721" b="-19636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20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Footer Placeholder 4"/>
          <p:cNvSpPr txBox="1"/>
          <p:nvPr/>
        </p:nvSpPr>
        <p:spPr>
          <a:xfrm>
            <a:off x="4084320" y="6416788"/>
            <a:ext cx="402336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rgbClr val="888888"/>
                </a:solidFill>
              </a:rPr>
              <a:t>ALBERTA SECURITIES COMMISSION</a:t>
            </a:r>
          </a:p>
        </p:txBody>
      </p:sp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xfrm>
            <a:off x="838199" y="1706419"/>
            <a:ext cx="6184769" cy="303405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Recent disclosure concerns identified by staff</a:t>
            </a:r>
            <a:endParaRPr dirty="0"/>
          </a:p>
        </p:txBody>
      </p:sp>
      <p:sp>
        <p:nvSpPr>
          <p:cNvPr id="150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69716" y="6352307"/>
            <a:ext cx="162863" cy="24622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19</a:t>
            </a:fld>
            <a:endParaRPr dirty="0"/>
          </a:p>
        </p:txBody>
      </p:sp>
      <p:sp>
        <p:nvSpPr>
          <p:cNvPr id="6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314103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graphicFrame>
        <p:nvGraphicFramePr>
          <p:cNvPr id="119" name="Content Placeholder 6"/>
          <p:cNvGraphicFramePr/>
          <p:nvPr>
            <p:extLst>
              <p:ext uri="{D42A27DB-BD31-4B8C-83A1-F6EECF244321}">
                <p14:modId xmlns:p14="http://schemas.microsoft.com/office/powerpoint/2010/main" val="667658889"/>
              </p:ext>
            </p:extLst>
          </p:nvPr>
        </p:nvGraphicFramePr>
        <p:xfrm>
          <a:off x="838200" y="1825623"/>
          <a:ext cx="10340828" cy="2766822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654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8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197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defRPr sz="24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1.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sz="24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2.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sz="24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3.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sz="2400" b="1">
                          <a:solidFill>
                            <a:srgbClr val="FFFFFF"/>
                          </a:solidFill>
                        </a:defRPr>
                      </a:pPr>
                      <a:r>
                        <a:rPr dirty="0"/>
                        <a:t>4</a:t>
                      </a:r>
                      <a:r>
                        <a:rPr dirty="0" smtClean="0"/>
                        <a:t>.</a:t>
                      </a:r>
                    </a:p>
                    <a:p>
                      <a:pPr algn="ctr">
                        <a:lnSpc>
                          <a:spcPct val="150000"/>
                        </a:lnSpc>
                        <a:defRPr sz="24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dirty="0" smtClean="0"/>
                        <a:t>5.</a:t>
                      </a:r>
                    </a:p>
                  </a:txBody>
                  <a:tcPr marL="45720" marR="45720" horzOverflow="overflow">
                    <a:lnL w="0">
                      <a:miter lim="4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24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CA" dirty="0" smtClean="0"/>
                        <a:t> Purpose</a:t>
                      </a:r>
                    </a:p>
                    <a:p>
                      <a:pPr algn="l">
                        <a:lnSpc>
                          <a:spcPct val="150000"/>
                        </a:lnSpc>
                        <a:defRPr sz="24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dirty="0" smtClean="0"/>
                        <a:t> </a:t>
                      </a:r>
                      <a:r>
                        <a:rPr dirty="0" smtClean="0"/>
                        <a:t>Introduction</a:t>
                      </a:r>
                      <a:endParaRPr lang="en-US" dirty="0" smtClean="0"/>
                    </a:p>
                    <a:p>
                      <a:pPr algn="l">
                        <a:lnSpc>
                          <a:spcPct val="150000"/>
                        </a:lnSpc>
                        <a:defRPr sz="24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dirty="0" smtClean="0"/>
                        <a:t> Reviews</a:t>
                      </a:r>
                      <a:endParaRPr dirty="0" smtClean="0"/>
                    </a:p>
                    <a:p>
                      <a:pPr algn="l">
                        <a:lnSpc>
                          <a:spcPct val="150000"/>
                        </a:lnSpc>
                        <a:defRPr sz="24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baseline="0" dirty="0" smtClean="0"/>
                        <a:t> Recent disclosure concerns identified by staff</a:t>
                      </a:r>
                      <a:endParaRPr dirty="0" smtClean="0"/>
                    </a:p>
                    <a:p>
                      <a:pPr algn="l">
                        <a:lnSpc>
                          <a:spcPct val="150000"/>
                        </a:lnSpc>
                        <a:defRPr sz="2400" b="1">
                          <a:solidFill>
                            <a:srgbClr val="FFFFFF"/>
                          </a:solidFill>
                        </a:defRPr>
                      </a:pPr>
                      <a:r>
                        <a:rPr lang="en-US" sz="2400" b="1" i="0" u="none" strike="noStrike" cap="none" spc="0" baseline="0" dirty="0" smtClean="0">
                          <a:solidFill>
                            <a:srgbClr val="FFFFFF"/>
                          </a:solidFill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400" b="1" i="0" u="none" strike="noStrike" cap="none" spc="0" baseline="0" dirty="0" smtClean="0">
                          <a:solidFill>
                            <a:srgbClr val="FFFFFF"/>
                          </a:solidFill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Q&amp;A</a:t>
                      </a:r>
                      <a:endParaRPr sz="2400" b="1" i="0" u="none" strike="noStrike" cap="none" spc="0" baseline="0" dirty="0">
                        <a:solidFill>
                          <a:srgbClr val="FFFFFF"/>
                        </a:solidFill>
                        <a:uFillTx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>
                      <a:miter lim="400000"/>
                    </a:lnT>
                    <a:lnB w="0">
                      <a:miter lim="400000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0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 smtClean="0"/>
              <a:t>J</a:t>
            </a:r>
            <a:r>
              <a:rPr lang="en-US" dirty="0" smtClean="0"/>
              <a:t>UNE</a:t>
            </a:r>
            <a:r>
              <a:rPr dirty="0" smtClean="0"/>
              <a:t> </a:t>
            </a:r>
            <a:r>
              <a:rPr lang="en-US" dirty="0" smtClean="0"/>
              <a:t>14</a:t>
            </a:r>
            <a:r>
              <a:rPr dirty="0" smtClean="0"/>
              <a:t>, 202</a:t>
            </a:r>
            <a:r>
              <a:rPr lang="en-US" dirty="0" smtClean="0"/>
              <a:t>2</a:t>
            </a:r>
            <a:endParaRPr dirty="0"/>
          </a:p>
        </p:txBody>
      </p:sp>
      <p:sp>
        <p:nvSpPr>
          <p:cNvPr id="121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Agenda</a:t>
            </a:r>
            <a:r>
              <a:rPr lang="en-US" sz="4400" dirty="0"/>
              <a:t/>
            </a:r>
            <a:br>
              <a:rPr lang="en-US" sz="4400" dirty="0"/>
            </a:b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517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/>
              <a:t>R</a:t>
            </a:r>
            <a:r>
              <a:rPr lang="en-US" dirty="0" smtClean="0"/>
              <a:t>eviews have identified concerns regarding fundamental </a:t>
            </a:r>
            <a:r>
              <a:rPr lang="en-US" dirty="0"/>
              <a:t>NI 51-101 </a:t>
            </a:r>
            <a:r>
              <a:rPr lang="en-US" dirty="0" smtClean="0"/>
              <a:t>requirements.</a:t>
            </a:r>
            <a:endParaRPr lang="en-US" dirty="0"/>
          </a:p>
          <a:p>
            <a:pPr marL="804672" lvl="2" indent="-342900">
              <a:spcBef>
                <a:spcPts val="500"/>
              </a:spcBef>
            </a:pPr>
            <a:r>
              <a:rPr lang="en-US" sz="2400" dirty="0" smtClean="0"/>
              <a:t>These have </a:t>
            </a:r>
            <a:r>
              <a:rPr lang="en-US" sz="2400" dirty="0"/>
              <a:t>disproportionately involved small, new RIs. 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 smtClean="0"/>
              <a:t>Many are non-ASC PR; ASC has helped with these reviews. </a:t>
            </a:r>
            <a:endParaRPr lang="en-US" sz="2400" dirty="0"/>
          </a:p>
        </p:txBody>
      </p:sp>
      <p:sp>
        <p:nvSpPr>
          <p:cNvPr id="155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5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Recent disclosure concerns identified by staff</a:t>
            </a:r>
            <a:br>
              <a:rPr lang="en-US" dirty="0" smtClean="0"/>
            </a:br>
            <a:r>
              <a:rPr lang="en-US" sz="2800" dirty="0"/>
              <a:t>General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3801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517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/>
              <a:t>Concerns </a:t>
            </a:r>
            <a:r>
              <a:rPr lang="en-US" dirty="0" smtClean="0"/>
              <a:t>discussed here include</a:t>
            </a:r>
            <a:r>
              <a:rPr lang="en-US" dirty="0"/>
              <a:t>: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 smtClean="0"/>
              <a:t>NI 51-101 applicability;</a:t>
            </a:r>
            <a:endParaRPr lang="en-US" sz="2400" dirty="0"/>
          </a:p>
          <a:p>
            <a:pPr marL="804672" lvl="2" indent="-342900">
              <a:spcBef>
                <a:spcPts val="500"/>
              </a:spcBef>
            </a:pPr>
            <a:r>
              <a:rPr lang="en-US" sz="2400" dirty="0" smtClean="0"/>
              <a:t>Disclosure oversight: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Q</a:t>
            </a:r>
            <a:r>
              <a:rPr lang="en-US" sz="2200" dirty="0" smtClean="0"/>
              <a:t>ualified </a:t>
            </a:r>
            <a:r>
              <a:rPr lang="en-US" sz="2200" dirty="0"/>
              <a:t>reserves </a:t>
            </a:r>
            <a:r>
              <a:rPr lang="en-US" sz="2200" dirty="0" smtClean="0"/>
              <a:t>evaluator </a:t>
            </a:r>
            <a:r>
              <a:rPr lang="en-US" sz="2200" dirty="0"/>
              <a:t>(</a:t>
            </a:r>
            <a:r>
              <a:rPr lang="en-US" sz="2200" b="1" dirty="0"/>
              <a:t>QREs</a:t>
            </a:r>
            <a:r>
              <a:rPr lang="en-US" sz="2200" dirty="0"/>
              <a:t>) and </a:t>
            </a:r>
            <a:r>
              <a:rPr lang="en-US" sz="2200" dirty="0" smtClean="0"/>
              <a:t>auditor </a:t>
            </a:r>
            <a:r>
              <a:rPr lang="en-US" sz="2200" dirty="0"/>
              <a:t>(</a:t>
            </a:r>
            <a:r>
              <a:rPr lang="en-US" sz="2200" b="1" dirty="0"/>
              <a:t>QRAs</a:t>
            </a:r>
            <a:r>
              <a:rPr lang="en-US" sz="2200" dirty="0" smtClean="0"/>
              <a:t>) requirements;</a:t>
            </a:r>
            <a:endParaRPr lang="en-US" sz="2200" dirty="0"/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Preparation and auditing of disclosure by a QRE or QRA;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Independence</a:t>
            </a:r>
            <a:r>
              <a:rPr lang="en-US" sz="2200" dirty="0" smtClean="0"/>
              <a:t>; and</a:t>
            </a:r>
            <a:endParaRPr lang="en-US" sz="2200" dirty="0"/>
          </a:p>
          <a:p>
            <a:pPr marL="804672" lvl="2" indent="-342900">
              <a:spcBef>
                <a:spcPts val="500"/>
              </a:spcBef>
              <a:defRPr sz="2200"/>
            </a:pPr>
            <a:r>
              <a:rPr lang="en-US" sz="2400" dirty="0"/>
              <a:t>Delegation and fulfillment of responsibilities</a:t>
            </a:r>
            <a:r>
              <a:rPr lang="en-US" sz="2400" dirty="0" smtClean="0"/>
              <a:t>.</a:t>
            </a:r>
          </a:p>
        </p:txBody>
      </p:sp>
      <p:sp>
        <p:nvSpPr>
          <p:cNvPr id="155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5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Recent disclosure concerns identified by staff</a:t>
            </a:r>
            <a:br>
              <a:rPr lang="en-US" dirty="0" smtClean="0"/>
            </a:br>
            <a:r>
              <a:rPr lang="en-US" sz="2800" dirty="0"/>
              <a:t>General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7839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517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Impacts include: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/>
              <a:t>Missed filings;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/>
              <a:t>Deficient filings requiring amending and restating;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/>
              <a:t>Issues concerning cease trade orders;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/>
              <a:t>Financing delays;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/>
              <a:t>Frustration and additional costs for RIs and those that assist them; and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/>
              <a:t>In some situations, engagement with the ASC’s Enforcement division.</a:t>
            </a:r>
          </a:p>
          <a:p>
            <a:pPr marL="342900" lvl="1" indent="-342900">
              <a:spcBef>
                <a:spcPts val="500"/>
              </a:spcBef>
            </a:pPr>
            <a:endParaRPr lang="en-US" dirty="0"/>
          </a:p>
        </p:txBody>
      </p:sp>
      <p:sp>
        <p:nvSpPr>
          <p:cNvPr id="155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5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Recent disclosure concerns identified by staff</a:t>
            </a:r>
            <a:br>
              <a:rPr lang="en-US" dirty="0"/>
            </a:br>
            <a:r>
              <a:rPr lang="en-US" sz="2800" dirty="0"/>
              <a:t>General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1817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601" cy="43334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/>
              <a:t>Examples of </a:t>
            </a:r>
            <a:r>
              <a:rPr lang="en-US" dirty="0" smtClean="0"/>
              <a:t>recent dialogue:</a:t>
            </a:r>
            <a:endParaRPr lang="en-US" dirty="0"/>
          </a:p>
          <a:p>
            <a:pPr marL="804672" lvl="2" indent="-342900">
              <a:spcBef>
                <a:spcPts val="500"/>
              </a:spcBef>
            </a:pPr>
            <a:r>
              <a:rPr lang="en-US" sz="2400" dirty="0" smtClean="0"/>
              <a:t>You’ve </a:t>
            </a:r>
            <a:r>
              <a:rPr lang="en-US" sz="2400" dirty="0"/>
              <a:t>missed </a:t>
            </a:r>
            <a:r>
              <a:rPr lang="en-US" sz="2400" dirty="0" smtClean="0"/>
              <a:t>your annual NI </a:t>
            </a:r>
            <a:r>
              <a:rPr lang="en-US" sz="2400" dirty="0"/>
              <a:t>51-101 </a:t>
            </a:r>
            <a:r>
              <a:rPr lang="en-US" sz="2400" dirty="0" smtClean="0"/>
              <a:t>filings. </a:t>
            </a:r>
            <a:r>
              <a:rPr lang="en-US" sz="2400" dirty="0" smtClean="0">
                <a:solidFill>
                  <a:srgbClr val="00B050"/>
                </a:solidFill>
              </a:rPr>
              <a:t>RI: What’s </a:t>
            </a:r>
            <a:r>
              <a:rPr lang="en-US" sz="2400" dirty="0">
                <a:solidFill>
                  <a:srgbClr val="00B050"/>
                </a:solidFill>
              </a:rPr>
              <a:t>NI 51-101</a:t>
            </a:r>
            <a:r>
              <a:rPr lang="en-US" sz="2400" dirty="0" smtClean="0">
                <a:solidFill>
                  <a:srgbClr val="00B050"/>
                </a:solidFill>
              </a:rPr>
              <a:t>?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 smtClean="0"/>
              <a:t>What’s the source of this disclosure? </a:t>
            </a:r>
            <a:r>
              <a:rPr lang="en-US" sz="2400" dirty="0" smtClean="0">
                <a:solidFill>
                  <a:srgbClr val="00B050"/>
                </a:solidFill>
              </a:rPr>
              <a:t>RI: The field’s folklore.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 smtClean="0"/>
              <a:t>You’re a QRE per the COGE Handbook? </a:t>
            </a:r>
            <a:r>
              <a:rPr lang="en-US" sz="2400" dirty="0" smtClean="0">
                <a:solidFill>
                  <a:srgbClr val="00B050"/>
                </a:solidFill>
              </a:rPr>
              <a:t>RI: Yes. Where do I get one?</a:t>
            </a:r>
            <a:r>
              <a:rPr lang="en-US" sz="2400" dirty="0" smtClean="0"/>
              <a:t> 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 smtClean="0"/>
              <a:t>Your QRE isn’t: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i</a:t>
            </a:r>
            <a:r>
              <a:rPr lang="en-US" sz="2200" dirty="0" smtClean="0"/>
              <a:t>ndependent</a:t>
            </a:r>
            <a:r>
              <a:rPr lang="en-US" sz="2200" dirty="0"/>
              <a:t>, </a:t>
            </a:r>
            <a:r>
              <a:rPr lang="en-US" sz="2200" dirty="0" smtClean="0"/>
              <a:t>he’s an </a:t>
            </a:r>
            <a:r>
              <a:rPr lang="en-US" sz="2200" dirty="0"/>
              <a:t>employee. </a:t>
            </a:r>
            <a:r>
              <a:rPr lang="en-US" sz="2200" dirty="0">
                <a:solidFill>
                  <a:srgbClr val="00B050"/>
                </a:solidFill>
              </a:rPr>
              <a:t>RI: </a:t>
            </a:r>
            <a:r>
              <a:rPr lang="en-US" sz="2200" dirty="0" smtClean="0">
                <a:solidFill>
                  <a:srgbClr val="00B050"/>
                </a:solidFill>
              </a:rPr>
              <a:t>He’s independent, he’s </a:t>
            </a:r>
            <a:r>
              <a:rPr lang="en-US" sz="2200" dirty="0">
                <a:solidFill>
                  <a:srgbClr val="00B050"/>
                </a:solidFill>
              </a:rPr>
              <a:t>on contract.</a:t>
            </a:r>
            <a:r>
              <a:rPr lang="en-US" sz="2200" dirty="0"/>
              <a:t> 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q</a:t>
            </a:r>
            <a:r>
              <a:rPr lang="en-US" sz="2200" dirty="0" smtClean="0"/>
              <a:t>ualified</a:t>
            </a:r>
            <a:r>
              <a:rPr lang="en-US" sz="2200" dirty="0"/>
              <a:t>. </a:t>
            </a:r>
            <a:r>
              <a:rPr lang="en-US" sz="2200" dirty="0">
                <a:solidFill>
                  <a:srgbClr val="00B050"/>
                </a:solidFill>
              </a:rPr>
              <a:t>RI: </a:t>
            </a:r>
            <a:r>
              <a:rPr lang="en-US" sz="2200" dirty="0" smtClean="0">
                <a:solidFill>
                  <a:srgbClr val="00B050"/>
                </a:solidFill>
              </a:rPr>
              <a:t>Only evaluation </a:t>
            </a:r>
            <a:r>
              <a:rPr lang="en-US" sz="2200" dirty="0">
                <a:solidFill>
                  <a:srgbClr val="00B050"/>
                </a:solidFill>
              </a:rPr>
              <a:t>firms can </a:t>
            </a:r>
            <a:r>
              <a:rPr lang="en-US" sz="2200" dirty="0" smtClean="0">
                <a:solidFill>
                  <a:srgbClr val="00B050"/>
                </a:solidFill>
              </a:rPr>
              <a:t>possibly meet these qualifications!</a:t>
            </a:r>
            <a:endParaRPr lang="en-US" sz="2200" dirty="0">
              <a:solidFill>
                <a:srgbClr val="00B050"/>
              </a:solidFill>
            </a:endParaRP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a</a:t>
            </a:r>
            <a:r>
              <a:rPr lang="en-US" sz="2200" dirty="0" smtClean="0"/>
              <a:t> </a:t>
            </a:r>
            <a:r>
              <a:rPr lang="en-US" sz="2200" dirty="0"/>
              <a:t>member of a professional organization. </a:t>
            </a:r>
            <a:r>
              <a:rPr lang="en-US" sz="2200" dirty="0">
                <a:solidFill>
                  <a:srgbClr val="00B050"/>
                </a:solidFill>
              </a:rPr>
              <a:t>RI: </a:t>
            </a:r>
            <a:r>
              <a:rPr lang="en-US" sz="2200" dirty="0" smtClean="0">
                <a:solidFill>
                  <a:srgbClr val="00B050"/>
                </a:solidFill>
              </a:rPr>
              <a:t>Don’t worry, he’s </a:t>
            </a:r>
            <a:r>
              <a:rPr lang="en-US" sz="2200" dirty="0">
                <a:solidFill>
                  <a:srgbClr val="00B050"/>
                </a:solidFill>
              </a:rPr>
              <a:t>applying.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 smtClean="0"/>
              <a:t>You have no NI 51-101 experience, only SEC. </a:t>
            </a:r>
            <a:r>
              <a:rPr lang="en-US" sz="2400" dirty="0" smtClean="0">
                <a:solidFill>
                  <a:srgbClr val="00B050"/>
                </a:solidFill>
              </a:rPr>
              <a:t>RI: Discrimination!</a:t>
            </a:r>
          </a:p>
        </p:txBody>
      </p:sp>
      <p:sp>
        <p:nvSpPr>
          <p:cNvPr id="155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5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Recent disclosure concerns identified by staff</a:t>
            </a:r>
            <a:br>
              <a:rPr lang="en-US" dirty="0" smtClean="0"/>
            </a:br>
            <a:r>
              <a:rPr lang="en-US" sz="2800" dirty="0"/>
              <a:t>General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08153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1226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NI 51-101 applies to:</a:t>
            </a:r>
          </a:p>
          <a:p>
            <a:pPr marL="804672" lvl="2" indent="-342900">
              <a:spcBef>
                <a:spcPts val="500"/>
              </a:spcBef>
            </a:pPr>
            <a:r>
              <a:rPr lang="en-US" sz="2400" dirty="0" smtClean="0"/>
              <a:t> RIs engaged in O&amp;GA</a:t>
            </a:r>
            <a:r>
              <a:rPr lang="en-US" sz="2400" baseline="30000" dirty="0"/>
              <a:t>5</a:t>
            </a:r>
            <a:endParaRPr lang="en-US" sz="2400" baseline="30000" dirty="0" smtClean="0"/>
          </a:p>
          <a:p>
            <a:pPr marL="1261872" lvl="3" indent="-342900">
              <a:spcBef>
                <a:spcPts val="500"/>
              </a:spcBef>
              <a:defRPr sz="2400"/>
            </a:pPr>
            <a:r>
              <a:rPr lang="en-US" sz="2200" dirty="0" smtClean="0"/>
              <a:t>directly, or</a:t>
            </a:r>
          </a:p>
          <a:p>
            <a:pPr marL="1261872" lvl="3" indent="-342900">
              <a:spcBef>
                <a:spcPts val="500"/>
              </a:spcBef>
              <a:defRPr sz="2400"/>
            </a:pPr>
            <a:r>
              <a:rPr lang="en-US" sz="2200" dirty="0" smtClean="0"/>
              <a:t>indirectly</a:t>
            </a:r>
            <a:endParaRPr lang="en-US" sz="2200" dirty="0"/>
          </a:p>
          <a:p>
            <a:pPr marL="804672" lvl="2" indent="-342900">
              <a:spcBef>
                <a:spcPts val="500"/>
              </a:spcBef>
            </a:pPr>
            <a:r>
              <a:rPr lang="en-US" sz="2400" dirty="0"/>
              <a:t>I</a:t>
            </a:r>
            <a:r>
              <a:rPr lang="en-US" sz="2400" dirty="0" smtClean="0"/>
              <a:t>nformation material </a:t>
            </a:r>
            <a:r>
              <a:rPr lang="en-US" sz="2400" dirty="0"/>
              <a:t>to an </a:t>
            </a:r>
            <a:r>
              <a:rPr lang="en-US" sz="2400" dirty="0" smtClean="0"/>
              <a:t>RI</a:t>
            </a:r>
            <a:r>
              <a:rPr lang="en-US" sz="2400" baseline="30000" dirty="0"/>
              <a:t>6</a:t>
            </a:r>
          </a:p>
        </p:txBody>
      </p:sp>
      <p:sp>
        <p:nvSpPr>
          <p:cNvPr id="174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7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17823" y="6425419"/>
            <a:ext cx="235977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Recent disclosure concerns identified by staff</a:t>
            </a:r>
            <a:br>
              <a:rPr lang="en-US" dirty="0"/>
            </a:br>
            <a:r>
              <a:rPr lang="en-US" sz="2800" dirty="0" smtClean="0"/>
              <a:t>Applicability of NI 51-101</a:t>
            </a:r>
            <a:endParaRPr sz="2800" dirty="0"/>
          </a:p>
        </p:txBody>
      </p:sp>
      <p:sp>
        <p:nvSpPr>
          <p:cNvPr id="10" name="Rectangle 6"/>
          <p:cNvSpPr txBox="1"/>
          <p:nvPr/>
        </p:nvSpPr>
        <p:spPr>
          <a:xfrm>
            <a:off x="883919" y="5800675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5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1.3 of NI 51-101.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6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1.4 of NI 51-101.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2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620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Definition</a:t>
            </a:r>
            <a:endParaRPr lang="en-US" dirty="0"/>
          </a:p>
          <a:p>
            <a:pPr marL="804672" lvl="2" indent="-342900">
              <a:spcBef>
                <a:spcPts val="500"/>
              </a:spcBef>
            </a:pPr>
            <a:r>
              <a:rPr lang="en-US" sz="2400" dirty="0" smtClean="0"/>
              <a:t>For </a:t>
            </a:r>
            <a:r>
              <a:rPr lang="en-US" sz="2400" dirty="0"/>
              <a:t>the purposes of </a:t>
            </a:r>
            <a:r>
              <a:rPr lang="en-US" sz="2400" i="1" dirty="0"/>
              <a:t>NI 51-101</a:t>
            </a:r>
            <a:r>
              <a:rPr lang="en-US" sz="2400" dirty="0"/>
              <a:t>, information is </a:t>
            </a:r>
            <a:r>
              <a:rPr lang="en-US" sz="2400" i="1" dirty="0"/>
              <a:t>material</a:t>
            </a:r>
            <a:r>
              <a:rPr lang="en-US" sz="2400" dirty="0"/>
              <a:t>, in respect of a </a:t>
            </a:r>
            <a:r>
              <a:rPr lang="en-US" sz="2400" i="1" dirty="0"/>
              <a:t>reporting issuer</a:t>
            </a:r>
            <a:r>
              <a:rPr lang="en-US" sz="2400" dirty="0"/>
              <a:t> if it would be likely to influence a decision by a reasonable investor to buy, hold or sell a security of the </a:t>
            </a:r>
            <a:r>
              <a:rPr lang="en-US" sz="2400" i="1" dirty="0"/>
              <a:t>reporting issuer</a:t>
            </a:r>
            <a:r>
              <a:rPr lang="en-US" sz="2400" dirty="0" smtClean="0"/>
              <a:t>.</a:t>
            </a:r>
            <a:r>
              <a:rPr lang="en-US" sz="2400" dirty="0"/>
              <a:t> </a:t>
            </a:r>
            <a:endParaRPr lang="en-US" sz="2400" dirty="0" smtClean="0"/>
          </a:p>
          <a:p>
            <a:pPr marL="804672" lvl="2" indent="-342900">
              <a:spcBef>
                <a:spcPts val="500"/>
              </a:spcBef>
            </a:pPr>
            <a:r>
              <a:rPr lang="en-US" sz="2400" dirty="0" smtClean="0"/>
              <a:t>This </a:t>
            </a:r>
            <a:r>
              <a:rPr lang="en-US" sz="2400" dirty="0"/>
              <a:t>meaning differs from the definitions of "material change" and "material fact" in </a:t>
            </a:r>
            <a:r>
              <a:rPr lang="en-US" sz="2400" i="1" dirty="0"/>
              <a:t>securities </a:t>
            </a:r>
            <a:r>
              <a:rPr lang="en-US" sz="2400" i="1" dirty="0" smtClean="0"/>
              <a:t>legislation</a:t>
            </a:r>
            <a:r>
              <a:rPr lang="en-US" sz="2400" dirty="0" smtClean="0"/>
              <a:t>.</a:t>
            </a:r>
            <a:r>
              <a:rPr lang="en-US" sz="2400" baseline="30000" dirty="0"/>
              <a:t>7</a:t>
            </a:r>
            <a:endParaRPr lang="en-US" sz="2400" dirty="0"/>
          </a:p>
          <a:p>
            <a:pPr marL="342900" lvl="1" indent="-342900">
              <a:spcBef>
                <a:spcPts val="500"/>
              </a:spcBef>
            </a:pPr>
            <a:endParaRPr lang="en-US" baseline="30000" dirty="0" smtClean="0"/>
          </a:p>
        </p:txBody>
      </p:sp>
      <p:sp>
        <p:nvSpPr>
          <p:cNvPr id="174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7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17823" y="6425419"/>
            <a:ext cx="235977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Recent disclosure concerns identified by staff</a:t>
            </a:r>
            <a:br>
              <a:rPr lang="en-US" dirty="0"/>
            </a:br>
            <a:r>
              <a:rPr lang="en-US" sz="2800" dirty="0"/>
              <a:t>Applicability of NI 51-101 </a:t>
            </a:r>
            <a:r>
              <a:rPr lang="en-US" sz="2800" dirty="0" smtClean="0"/>
              <a:t>- material</a:t>
            </a:r>
            <a:endParaRPr sz="2800" dirty="0"/>
          </a:p>
        </p:txBody>
      </p:sp>
      <p:sp>
        <p:nvSpPr>
          <p:cNvPr id="10" name="Rectangle 6"/>
          <p:cNvSpPr txBox="1"/>
          <p:nvPr/>
        </p:nvSpPr>
        <p:spPr>
          <a:xfrm>
            <a:off x="883919" y="601459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7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SN 51-324.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05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0071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Definition</a:t>
            </a:r>
          </a:p>
          <a:p>
            <a:pPr marL="804672" lvl="2" indent="-342900">
              <a:spcBef>
                <a:spcPts val="500"/>
              </a:spcBef>
              <a:defRPr sz="2400"/>
            </a:pPr>
            <a:r>
              <a:rPr lang="en-US" sz="2400" dirty="0" smtClean="0"/>
              <a:t>[I]</a:t>
            </a:r>
            <a:r>
              <a:rPr lang="en-US" sz="2400" dirty="0" err="1" smtClean="0"/>
              <a:t>ncludes</a:t>
            </a:r>
            <a:r>
              <a:rPr lang="en-US" sz="2400" dirty="0" smtClean="0"/>
              <a:t> </a:t>
            </a:r>
            <a:r>
              <a:rPr lang="en-US" sz="2400" dirty="0"/>
              <a:t>the following:</a:t>
            </a:r>
          </a:p>
          <a:p>
            <a:pPr marL="1261872" lvl="3" indent="-347472"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 smtClean="0"/>
              <a:t>searching for a </a:t>
            </a:r>
            <a:r>
              <a:rPr lang="en-US" sz="2200" i="1" u="sng" dirty="0" smtClean="0"/>
              <a:t>product type</a:t>
            </a:r>
            <a:r>
              <a:rPr lang="en-US" sz="2200" dirty="0" smtClean="0"/>
              <a:t> in its natural location;</a:t>
            </a:r>
          </a:p>
          <a:p>
            <a:pPr marL="1261872" lvl="3" indent="-347472"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 smtClean="0"/>
              <a:t>acquiring </a:t>
            </a:r>
            <a:r>
              <a:rPr lang="en-US" sz="2200" i="1" u="sng" dirty="0" smtClean="0"/>
              <a:t>property</a:t>
            </a:r>
            <a:r>
              <a:rPr lang="en-US" sz="2200" dirty="0" smtClean="0"/>
              <a:t> rights or a </a:t>
            </a:r>
            <a:r>
              <a:rPr lang="en-US" sz="2200" i="1" u="sng" dirty="0" smtClean="0"/>
              <a:t>property</a:t>
            </a:r>
            <a:r>
              <a:rPr lang="en-US" sz="2200" dirty="0" smtClean="0"/>
              <a:t> for the purpose of exploring for or removing </a:t>
            </a:r>
            <a:r>
              <a:rPr lang="en-US" sz="2200" i="1" u="sng" dirty="0" smtClean="0"/>
              <a:t>product types</a:t>
            </a:r>
            <a:r>
              <a:rPr lang="en-US" sz="2200" dirty="0" smtClean="0"/>
              <a:t> from their natural locations;</a:t>
            </a:r>
          </a:p>
          <a:p>
            <a:pPr marL="1261872" lvl="3" indent="-347472"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 smtClean="0"/>
              <a:t>any activity necessary to remove </a:t>
            </a:r>
            <a:r>
              <a:rPr lang="en-US" sz="2200" i="1" u="sng" dirty="0" smtClean="0"/>
              <a:t>product types</a:t>
            </a:r>
            <a:r>
              <a:rPr lang="en-US" sz="2200" i="1" dirty="0" smtClean="0"/>
              <a:t> </a:t>
            </a:r>
            <a:r>
              <a:rPr lang="en-US" sz="2200" dirty="0" smtClean="0"/>
              <a:t>from their natural locations, including construction, drilling, mining and production, and the acquisition, construction, installation and maintenance of </a:t>
            </a:r>
            <a:r>
              <a:rPr lang="en-US" sz="2200" i="1" dirty="0" smtClean="0"/>
              <a:t>field </a:t>
            </a:r>
            <a:r>
              <a:rPr lang="en-US" sz="2200" dirty="0" smtClean="0"/>
              <a:t>gathering and storage systems including treating, </a:t>
            </a:r>
            <a:r>
              <a:rPr lang="en-US" sz="2200" i="1" dirty="0" smtClean="0"/>
              <a:t>field </a:t>
            </a:r>
            <a:r>
              <a:rPr lang="en-US" sz="2200" dirty="0" smtClean="0"/>
              <a:t>processing and </a:t>
            </a:r>
            <a:r>
              <a:rPr lang="en-US" sz="2200" i="1" dirty="0" smtClean="0"/>
              <a:t>field </a:t>
            </a:r>
            <a:r>
              <a:rPr lang="en-US" sz="2200" dirty="0" smtClean="0"/>
              <a:t>storage; </a:t>
            </a:r>
          </a:p>
          <a:p>
            <a:pPr marL="1261872" lvl="3" indent="-347472"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 smtClean="0"/>
              <a:t>producing or manufacturing of </a:t>
            </a:r>
            <a:r>
              <a:rPr lang="en-US" sz="2200" i="1" dirty="0" smtClean="0"/>
              <a:t>synthetic crude oil</a:t>
            </a:r>
            <a:r>
              <a:rPr lang="en-US" sz="2200" dirty="0" smtClean="0"/>
              <a:t> or </a:t>
            </a:r>
            <a:r>
              <a:rPr lang="en-US" sz="2200" i="1" dirty="0" smtClean="0"/>
              <a:t>synthetic gas</a:t>
            </a:r>
            <a:r>
              <a:rPr lang="en-US" sz="2200" dirty="0" smtClean="0"/>
              <a:t>;</a:t>
            </a:r>
          </a:p>
        </p:txBody>
      </p:sp>
      <p:sp>
        <p:nvSpPr>
          <p:cNvPr id="174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7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17823" y="6425419"/>
            <a:ext cx="235977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Recent disclosure concerns identified by staff</a:t>
            </a:r>
            <a:br>
              <a:rPr lang="en-US" dirty="0"/>
            </a:br>
            <a:r>
              <a:rPr lang="en-US" sz="2800" dirty="0"/>
              <a:t>Applicability of NI 51-101 - </a:t>
            </a:r>
            <a:r>
              <a:rPr lang="en-US" sz="2800" dirty="0" smtClean="0"/>
              <a:t>oil and gas activities</a:t>
            </a:r>
            <a:endParaRPr sz="2800" dirty="0"/>
          </a:p>
        </p:txBody>
      </p:sp>
      <p:sp>
        <p:nvSpPr>
          <p:cNvPr id="9" name="Rectangle 6"/>
          <p:cNvSpPr txBox="1"/>
          <p:nvPr/>
        </p:nvSpPr>
        <p:spPr>
          <a:xfrm>
            <a:off x="883919" y="6001373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Terms underlined in definitions are defined elsewhere in this presentation.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2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0071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04672" lvl="2" indent="-342900">
              <a:spcBef>
                <a:spcPts val="500"/>
              </a:spcBef>
              <a:defRPr sz="2400"/>
            </a:pPr>
            <a:r>
              <a:rPr lang="en-US" sz="2400" dirty="0"/>
              <a:t>but does not include any of the following:</a:t>
            </a:r>
          </a:p>
          <a:p>
            <a:pPr marL="1261872" lvl="3" indent="-347472">
              <a:spcBef>
                <a:spcPts val="500"/>
              </a:spcBef>
              <a:buFont typeface="+mj-lt"/>
              <a:buAutoNum type="alphaLcParenR" startAt="5"/>
              <a:defRPr sz="2400"/>
            </a:pPr>
            <a:r>
              <a:rPr lang="en-US" sz="2200" dirty="0"/>
              <a:t>a</a:t>
            </a:r>
            <a:r>
              <a:rPr lang="en-US" sz="2200" dirty="0" smtClean="0"/>
              <a:t>ny activity that occurs after the </a:t>
            </a:r>
            <a:r>
              <a:rPr lang="en-US" sz="2200" i="1" u="sng" dirty="0" smtClean="0"/>
              <a:t>first point of sale</a:t>
            </a:r>
            <a:r>
              <a:rPr lang="en-US" sz="2200" dirty="0" smtClean="0"/>
              <a:t>;</a:t>
            </a:r>
          </a:p>
          <a:p>
            <a:pPr marL="1261872" lvl="3" indent="-347472">
              <a:spcBef>
                <a:spcPts val="500"/>
              </a:spcBef>
              <a:buFont typeface="+mj-lt"/>
              <a:buAutoNum type="alphaLcParenR" startAt="5"/>
              <a:defRPr sz="2400"/>
            </a:pPr>
            <a:r>
              <a:rPr lang="en-US" sz="2200" dirty="0"/>
              <a:t>any activity relating to the extraction of a substance other than a </a:t>
            </a:r>
            <a:r>
              <a:rPr lang="en-US" sz="2200" i="1" u="sng" dirty="0"/>
              <a:t>product type</a:t>
            </a:r>
            <a:r>
              <a:rPr lang="en-US" sz="2200" i="1" dirty="0"/>
              <a:t> </a:t>
            </a:r>
            <a:r>
              <a:rPr lang="en-US" sz="2200" dirty="0"/>
              <a:t>and their </a:t>
            </a:r>
            <a:r>
              <a:rPr lang="en-US" sz="2200" i="1" u="sng" dirty="0"/>
              <a:t>by-products</a:t>
            </a:r>
            <a:r>
              <a:rPr lang="en-US" sz="2200" dirty="0"/>
              <a:t>; </a:t>
            </a:r>
            <a:endParaRPr lang="en-US" sz="2200" dirty="0" smtClean="0"/>
          </a:p>
          <a:p>
            <a:pPr marL="1261872" lvl="3" indent="-347472">
              <a:spcBef>
                <a:spcPts val="500"/>
              </a:spcBef>
              <a:buFont typeface="+mj-lt"/>
              <a:buAutoNum type="alphaLcParenR" startAt="5"/>
              <a:defRPr sz="2400"/>
            </a:pPr>
            <a:r>
              <a:rPr lang="en-US" sz="2200" dirty="0"/>
              <a:t>extracting </a:t>
            </a:r>
            <a:r>
              <a:rPr lang="en-US" sz="2200" i="1" dirty="0"/>
              <a:t>hydrocarbons </a:t>
            </a:r>
            <a:r>
              <a:rPr lang="en-US" sz="2200" dirty="0"/>
              <a:t>as a consequence of the extraction of geothermal </a:t>
            </a:r>
            <a:r>
              <a:rPr lang="en-US" sz="2200" dirty="0" smtClean="0"/>
              <a:t>steam;</a:t>
            </a:r>
            <a:r>
              <a:rPr lang="en-US" sz="2200" baseline="30000" dirty="0"/>
              <a:t>8</a:t>
            </a:r>
            <a:r>
              <a:rPr lang="en-US" sz="2200" dirty="0" smtClean="0"/>
              <a:t> </a:t>
            </a:r>
          </a:p>
        </p:txBody>
      </p:sp>
      <p:sp>
        <p:nvSpPr>
          <p:cNvPr id="174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7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17823" y="6425419"/>
            <a:ext cx="235977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/>
              <a:t>Applicability of NI 51-101 </a:t>
            </a:r>
            <a:r>
              <a:rPr lang="en-US" sz="2800" dirty="0" smtClean="0"/>
              <a:t>- </a:t>
            </a:r>
            <a:r>
              <a:rPr lang="en-US" sz="2800" dirty="0"/>
              <a:t>oil and gas activities</a:t>
            </a:r>
            <a:endParaRPr sz="2800" dirty="0"/>
          </a:p>
        </p:txBody>
      </p:sp>
      <p:sp>
        <p:nvSpPr>
          <p:cNvPr id="10" name="Rectangle 6"/>
          <p:cNvSpPr txBox="1"/>
          <p:nvPr/>
        </p:nvSpPr>
        <p:spPr>
          <a:xfrm>
            <a:off x="883919" y="6001373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8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1.1 of NI 51-101.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3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/>
              <a:t>Applicability of NI </a:t>
            </a:r>
            <a:r>
              <a:rPr lang="en-US" sz="2800" dirty="0" smtClean="0"/>
              <a:t>51-101 - product type</a:t>
            </a:r>
            <a:endParaRPr sz="2800" dirty="0"/>
          </a:p>
        </p:txBody>
      </p:sp>
      <p:sp>
        <p:nvSpPr>
          <p:cNvPr id="13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937896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Definition</a:t>
            </a:r>
          </a:p>
          <a:p>
            <a:pPr marL="804672" lvl="2" indent="-342900">
              <a:spcBef>
                <a:spcPts val="500"/>
              </a:spcBef>
              <a:defRPr sz="2400"/>
            </a:pPr>
            <a:r>
              <a:rPr lang="en-US" sz="2400" dirty="0" smtClean="0"/>
              <a:t>[M]</a:t>
            </a:r>
            <a:r>
              <a:rPr lang="en-US" sz="2400" dirty="0" err="1" smtClean="0"/>
              <a:t>eans</a:t>
            </a:r>
            <a:r>
              <a:rPr lang="en-US" sz="2400" dirty="0" smtClean="0"/>
              <a:t> any </a:t>
            </a:r>
            <a:r>
              <a:rPr lang="en-US" sz="2400" dirty="0"/>
              <a:t>of the following:</a:t>
            </a:r>
          </a:p>
          <a:p>
            <a:pPr marL="342900" lvl="1" indent="-342900">
              <a:spcBef>
                <a:spcPts val="500"/>
              </a:spcBef>
            </a:pPr>
            <a:endParaRPr dirty="0"/>
          </a:p>
        </p:txBody>
      </p:sp>
      <p:sp>
        <p:nvSpPr>
          <p:cNvPr id="138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3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17880" y="2664453"/>
            <a:ext cx="5257800" cy="2896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61872" lvl="2" indent="-347472">
              <a:spcBef>
                <a:spcPts val="500"/>
              </a:spcBef>
              <a:buFont typeface="+mj-lt"/>
              <a:buAutoNum type="alphaLcParenR"/>
            </a:pPr>
            <a:r>
              <a:rPr lang="en-US" sz="2200" dirty="0"/>
              <a:t>bitumen</a:t>
            </a:r>
            <a:r>
              <a:rPr lang="en-US" sz="2200" dirty="0" smtClean="0"/>
              <a:t>;</a:t>
            </a:r>
          </a:p>
          <a:p>
            <a:pPr marL="1261872" lvl="2" indent="-347472">
              <a:spcBef>
                <a:spcPts val="500"/>
              </a:spcBef>
              <a:buFont typeface="+mj-lt"/>
              <a:buAutoNum type="alphaLcParenR"/>
            </a:pPr>
            <a:r>
              <a:rPr lang="en-US" sz="2200" dirty="0"/>
              <a:t>coal bed methane;</a:t>
            </a:r>
          </a:p>
          <a:p>
            <a:pPr marL="1261872" lvl="2" indent="-347472">
              <a:spcBef>
                <a:spcPts val="500"/>
              </a:spcBef>
              <a:buFont typeface="+mj-lt"/>
              <a:buAutoNum type="alphaLcParenR"/>
            </a:pPr>
            <a:r>
              <a:rPr lang="en-US" sz="2200" dirty="0"/>
              <a:t>conventional natural gas;</a:t>
            </a:r>
          </a:p>
          <a:p>
            <a:pPr marL="1261872" lvl="2" indent="-347472">
              <a:spcBef>
                <a:spcPts val="500"/>
              </a:spcBef>
              <a:buFont typeface="+mj-lt"/>
              <a:buAutoNum type="alphaLcParenR"/>
            </a:pPr>
            <a:r>
              <a:rPr lang="en-US" sz="2200" dirty="0"/>
              <a:t>gas hydrates;</a:t>
            </a:r>
          </a:p>
          <a:p>
            <a:pPr marL="1261872" lvl="2" indent="-347472">
              <a:spcBef>
                <a:spcPts val="500"/>
              </a:spcBef>
              <a:buFont typeface="+mj-lt"/>
              <a:buAutoNum type="alphaLcParenR"/>
            </a:pPr>
            <a:r>
              <a:rPr lang="en-US" sz="2200" dirty="0"/>
              <a:t>heavy crude oil;</a:t>
            </a:r>
          </a:p>
          <a:p>
            <a:pPr marL="1261872" lvl="2" indent="-347472">
              <a:spcBef>
                <a:spcPts val="500"/>
              </a:spcBef>
              <a:buFont typeface="+mj-lt"/>
              <a:buAutoNum type="alphaLcParenR"/>
            </a:pPr>
            <a:r>
              <a:rPr lang="en-US" sz="2200" dirty="0"/>
              <a:t>light crude oil and medium crude oil combined;</a:t>
            </a:r>
          </a:p>
          <a:p>
            <a:pPr marL="457200" lvl="1" indent="0">
              <a:spcBef>
                <a:spcPts val="500"/>
              </a:spcBef>
              <a:buNone/>
            </a:pPr>
            <a:endParaRPr lang="en-US" sz="2400" dirty="0"/>
          </a:p>
          <a:p>
            <a:pPr marL="457200" lvl="2" indent="0" hangingPunct="1">
              <a:spcBef>
                <a:spcPts val="500"/>
              </a:spcBef>
              <a:buNone/>
              <a:defRPr sz="2400"/>
            </a:pPr>
            <a:endParaRPr lang="en-US" sz="2400" dirty="0"/>
          </a:p>
          <a:p>
            <a:pPr marL="342900" lvl="1" indent="-342900" hangingPunct="1">
              <a:spcBef>
                <a:spcPts val="500"/>
              </a:spcBef>
            </a:pPr>
            <a:endParaRPr lang="en-CA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04155" y="2658271"/>
            <a:ext cx="5149645" cy="2431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14400" lvl="1" indent="-457200">
              <a:spcBef>
                <a:spcPts val="500"/>
              </a:spcBef>
              <a:buFont typeface="+mj-lt"/>
              <a:buAutoNum type="alphaLcParenR" startAt="7"/>
            </a:pPr>
            <a:r>
              <a:rPr lang="en-US" sz="2200" dirty="0"/>
              <a:t>n</a:t>
            </a:r>
            <a:r>
              <a:rPr lang="en-US" sz="2200" dirty="0" smtClean="0"/>
              <a:t>atural gas liquids;</a:t>
            </a:r>
          </a:p>
          <a:p>
            <a:pPr marL="804672" lvl="1" indent="-347472">
              <a:spcBef>
                <a:spcPts val="500"/>
              </a:spcBef>
              <a:buFont typeface="+mj-lt"/>
              <a:buAutoNum type="alphaLcParenR" startAt="7"/>
            </a:pPr>
            <a:r>
              <a:rPr lang="en-US" sz="2200" dirty="0" smtClean="0"/>
              <a:t>shale </a:t>
            </a:r>
            <a:r>
              <a:rPr lang="en-US" sz="2200" dirty="0"/>
              <a:t>gas</a:t>
            </a:r>
            <a:r>
              <a:rPr lang="en-US" sz="2200" dirty="0" smtClean="0"/>
              <a:t>;</a:t>
            </a:r>
          </a:p>
          <a:p>
            <a:pPr marL="804672" lvl="1" indent="-347472">
              <a:spcBef>
                <a:spcPts val="500"/>
              </a:spcBef>
              <a:buFont typeface="+mj-lt"/>
              <a:buAutoNum type="alphaLcParenR" startAt="7"/>
            </a:pPr>
            <a:r>
              <a:rPr lang="en-US" sz="2200" dirty="0"/>
              <a:t>s</a:t>
            </a:r>
            <a:r>
              <a:rPr lang="en-US" sz="2200" dirty="0" smtClean="0"/>
              <a:t>ynthetic crude oil;</a:t>
            </a:r>
          </a:p>
          <a:p>
            <a:pPr marL="804672" lvl="1" indent="-347472">
              <a:spcBef>
                <a:spcPts val="500"/>
              </a:spcBef>
              <a:buFont typeface="+mj-lt"/>
              <a:buAutoNum type="alphaLcParenR" startAt="7"/>
            </a:pPr>
            <a:r>
              <a:rPr lang="en-US" sz="2200" dirty="0"/>
              <a:t>s</a:t>
            </a:r>
            <a:r>
              <a:rPr lang="en-US" sz="2200" dirty="0" smtClean="0"/>
              <a:t>ynthetic gas;</a:t>
            </a:r>
          </a:p>
          <a:p>
            <a:pPr marL="804672" lvl="1" indent="-347472">
              <a:spcBef>
                <a:spcPts val="500"/>
              </a:spcBef>
              <a:buFont typeface="+mj-lt"/>
              <a:buAutoNum type="alphaLcParenR" startAt="7"/>
            </a:pPr>
            <a:r>
              <a:rPr lang="en-US" sz="2200" dirty="0"/>
              <a:t>t</a:t>
            </a:r>
            <a:r>
              <a:rPr lang="en-US" sz="2200" dirty="0" smtClean="0"/>
              <a:t>ight oil;</a:t>
            </a:r>
            <a:r>
              <a:rPr lang="en-US" sz="2200" baseline="30000" dirty="0"/>
              <a:t>9</a:t>
            </a:r>
          </a:p>
          <a:p>
            <a:pPr marL="342900" lvl="1" indent="-342900" hangingPunct="1">
              <a:spcBef>
                <a:spcPts val="500"/>
              </a:spcBef>
            </a:pPr>
            <a:endParaRPr lang="en-CA" dirty="0" smtClean="0"/>
          </a:p>
        </p:txBody>
      </p:sp>
      <p:sp>
        <p:nvSpPr>
          <p:cNvPr id="10" name="Rectangle 6"/>
          <p:cNvSpPr txBox="1"/>
          <p:nvPr/>
        </p:nvSpPr>
        <p:spPr>
          <a:xfrm>
            <a:off x="883919" y="599357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>
                <a:solidFill>
                  <a:schemeClr val="bg1">
                    <a:lumMod val="95000"/>
                  </a:schemeClr>
                </a:solidFill>
              </a:rPr>
              <a:t>9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1.1 of NI 51-101.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9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/>
              <a:t>Applicability of NI 51-101 - </a:t>
            </a:r>
            <a:r>
              <a:rPr lang="en-US" sz="2800" dirty="0" smtClean="0"/>
              <a:t>by-product</a:t>
            </a:r>
            <a:endParaRPr sz="2800" dirty="0"/>
          </a:p>
        </p:txBody>
      </p:sp>
      <p:sp>
        <p:nvSpPr>
          <p:cNvPr id="13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2672484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Definition</a:t>
            </a:r>
          </a:p>
          <a:p>
            <a:pPr marL="804672" lvl="2" indent="-342900">
              <a:spcBef>
                <a:spcPts val="500"/>
              </a:spcBef>
              <a:defRPr sz="2400"/>
            </a:pPr>
            <a:r>
              <a:rPr lang="en-US" sz="2400" dirty="0" smtClean="0"/>
              <a:t>[M]</a:t>
            </a:r>
            <a:r>
              <a:rPr lang="en-US" sz="2400" dirty="0" err="1" smtClean="0"/>
              <a:t>eans</a:t>
            </a:r>
            <a:r>
              <a:rPr lang="en-US" sz="2400" dirty="0" smtClean="0"/>
              <a:t> a </a:t>
            </a:r>
            <a:r>
              <a:rPr lang="en-US" sz="2400" dirty="0"/>
              <a:t>substance that is recovered as a consequence of </a:t>
            </a:r>
            <a:r>
              <a:rPr lang="en-US" sz="2400" i="1" dirty="0"/>
              <a:t>producing</a:t>
            </a:r>
            <a:r>
              <a:rPr lang="en-US" sz="2400" dirty="0"/>
              <a:t> a </a:t>
            </a:r>
            <a:r>
              <a:rPr lang="en-US" sz="2400" i="1" u="sng" dirty="0"/>
              <a:t>product </a:t>
            </a:r>
            <a:r>
              <a:rPr lang="en-US" sz="2400" i="1" u="sng" dirty="0" smtClean="0"/>
              <a:t>type</a:t>
            </a:r>
            <a:r>
              <a:rPr lang="en-US" sz="2400" dirty="0" smtClean="0"/>
              <a:t>;</a:t>
            </a:r>
            <a:r>
              <a:rPr lang="en-US" sz="2400" baseline="30000" dirty="0" smtClean="0"/>
              <a:t>10</a:t>
            </a:r>
            <a:endParaRPr lang="en-US" sz="2400" baseline="30000" dirty="0"/>
          </a:p>
          <a:p>
            <a:pPr marL="342900" lvl="1" indent="-342900">
              <a:spcBef>
                <a:spcPts val="500"/>
              </a:spcBef>
            </a:pPr>
            <a:endParaRPr dirty="0"/>
          </a:p>
        </p:txBody>
      </p:sp>
      <p:sp>
        <p:nvSpPr>
          <p:cNvPr id="138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3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8" name="Rectangle 6"/>
          <p:cNvSpPr txBox="1"/>
          <p:nvPr/>
        </p:nvSpPr>
        <p:spPr>
          <a:xfrm>
            <a:off x="883919" y="599357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10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1.1 of NI 51-101.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6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Purpose</a:t>
            </a:r>
            <a:r>
              <a:rPr lang="en-US" sz="4400" dirty="0"/>
              <a:t/>
            </a:r>
            <a:br>
              <a:rPr lang="en-US" sz="4400" dirty="0"/>
            </a:br>
            <a:endParaRPr sz="4400" dirty="0"/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51560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CA" dirty="0"/>
              <a:t>A</a:t>
            </a:r>
            <a:r>
              <a:rPr lang="en-CA" dirty="0" smtClean="0"/>
              <a:t> </a:t>
            </a:r>
            <a:r>
              <a:rPr lang="en-CA" dirty="0"/>
              <a:t>reminder of certain fundamental requirements per NI 51-101 and the associated expectations of </a:t>
            </a:r>
            <a:r>
              <a:rPr lang="en-CA" dirty="0" smtClean="0"/>
              <a:t>reporting </a:t>
            </a:r>
            <a:r>
              <a:rPr lang="en-CA" dirty="0"/>
              <a:t>issuers and those </a:t>
            </a:r>
            <a:r>
              <a:rPr lang="en-CA" dirty="0" smtClean="0"/>
              <a:t>professional service providers who assist </a:t>
            </a:r>
            <a:r>
              <a:rPr lang="en-CA" dirty="0"/>
              <a:t>them with their disclosure. </a:t>
            </a:r>
            <a:r>
              <a:rPr lang="en-CA" dirty="0" smtClean="0"/>
              <a:t>The motivation stems </a:t>
            </a:r>
            <a:r>
              <a:rPr lang="en-CA" dirty="0"/>
              <a:t>from recent </a:t>
            </a:r>
            <a:r>
              <a:rPr lang="en-CA" dirty="0" smtClean="0"/>
              <a:t>disclosure concerns identified </a:t>
            </a:r>
            <a:r>
              <a:rPr lang="en-CA" dirty="0"/>
              <a:t>by </a:t>
            </a:r>
            <a:r>
              <a:rPr lang="en-CA" dirty="0" smtClean="0"/>
              <a:t>Alberta </a:t>
            </a:r>
            <a:r>
              <a:rPr lang="en-CA" dirty="0"/>
              <a:t>Securities </a:t>
            </a:r>
            <a:r>
              <a:rPr lang="en-CA" dirty="0" smtClean="0"/>
              <a:t>Commission staff.</a:t>
            </a:r>
            <a:endParaRPr lang="en-CA" dirty="0"/>
          </a:p>
          <a:p>
            <a:pPr marL="800100" lvl="2" indent="-342900">
              <a:spcBef>
                <a:spcPts val="500"/>
              </a:spcBef>
              <a:defRPr sz="2400"/>
            </a:pPr>
            <a:endParaRPr lang="en-US" sz="2400" dirty="0"/>
          </a:p>
          <a:p>
            <a:pPr marL="0" lvl="1" indent="0">
              <a:spcBef>
                <a:spcPts val="500"/>
              </a:spcBef>
              <a:buNone/>
            </a:pPr>
            <a:endParaRPr lang="en-US" dirty="0"/>
          </a:p>
          <a:p>
            <a:pPr marL="342900" lvl="1" indent="-342900">
              <a:spcBef>
                <a:spcPts val="500"/>
              </a:spcBef>
            </a:pPr>
            <a:endParaRPr dirty="0"/>
          </a:p>
        </p:txBody>
      </p:sp>
      <p:sp>
        <p:nvSpPr>
          <p:cNvPr id="126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2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9648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Definition</a:t>
            </a:r>
          </a:p>
          <a:p>
            <a:pPr marL="804672" lvl="2" indent="-342900">
              <a:spcBef>
                <a:spcPts val="500"/>
              </a:spcBef>
              <a:defRPr sz="2400"/>
            </a:pPr>
            <a:r>
              <a:rPr lang="en-US" sz="2400" dirty="0"/>
              <a:t>Includes:</a:t>
            </a:r>
          </a:p>
          <a:p>
            <a:pPr marL="1297433" lvl="3" indent="-347472"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/>
              <a:t>fee ownership or a </a:t>
            </a:r>
            <a:r>
              <a:rPr lang="en-US" sz="2200" i="1" dirty="0"/>
              <a:t>lease</a:t>
            </a:r>
            <a:r>
              <a:rPr lang="en-US" sz="2200" dirty="0"/>
              <a:t>, concession, agreement, permit, </a:t>
            </a:r>
            <a:r>
              <a:rPr lang="en-US" sz="2200" dirty="0" err="1"/>
              <a:t>licence</a:t>
            </a:r>
            <a:r>
              <a:rPr lang="en-US" sz="2200" dirty="0"/>
              <a:t> or other interest representing the right to extract </a:t>
            </a:r>
            <a:r>
              <a:rPr lang="en-US" sz="2200" i="1" dirty="0"/>
              <a:t>oil</a:t>
            </a:r>
            <a:r>
              <a:rPr lang="en-US" sz="2200" dirty="0"/>
              <a:t> or </a:t>
            </a:r>
            <a:r>
              <a:rPr lang="en-US" sz="2200" i="1" dirty="0"/>
              <a:t>gas</a:t>
            </a:r>
            <a:r>
              <a:rPr lang="en-US" sz="2200" dirty="0"/>
              <a:t> subject to such terms as may be imposed by the conveyance of that interest; </a:t>
            </a:r>
          </a:p>
          <a:p>
            <a:pPr marL="1297433" lvl="3" indent="-347472"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/>
              <a:t>royalty interests, </a:t>
            </a:r>
            <a:r>
              <a:rPr lang="en-US" sz="2200" i="1" dirty="0"/>
              <a:t>production</a:t>
            </a:r>
            <a:r>
              <a:rPr lang="en-US" sz="2200" dirty="0"/>
              <a:t> payments payable in </a:t>
            </a:r>
            <a:r>
              <a:rPr lang="en-US" sz="2200" i="1" dirty="0"/>
              <a:t>oil</a:t>
            </a:r>
            <a:r>
              <a:rPr lang="en-US" sz="2200" dirty="0"/>
              <a:t> or </a:t>
            </a:r>
            <a:r>
              <a:rPr lang="en-US" sz="2200" i="1" dirty="0"/>
              <a:t>gas</a:t>
            </a:r>
            <a:r>
              <a:rPr lang="en-US" sz="2200" dirty="0"/>
              <a:t>, and other non-operating interests in </a:t>
            </a:r>
            <a:r>
              <a:rPr lang="en-US" sz="2200" i="1" dirty="0"/>
              <a:t>properties</a:t>
            </a:r>
            <a:r>
              <a:rPr lang="en-US" sz="2200" dirty="0"/>
              <a:t> operated by others; and </a:t>
            </a:r>
          </a:p>
          <a:p>
            <a:pPr marL="1297433" lvl="3" indent="-347472"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/>
              <a:t>an agreement with a foreign government or authority under which a </a:t>
            </a:r>
            <a:r>
              <a:rPr lang="en-US" sz="2200" i="1" dirty="0"/>
              <a:t>reporting issuer</a:t>
            </a:r>
            <a:r>
              <a:rPr lang="en-US" sz="2200" dirty="0"/>
              <a:t> participates in the operation of </a:t>
            </a:r>
            <a:r>
              <a:rPr lang="en-US" sz="2200" i="1" dirty="0"/>
              <a:t>properties</a:t>
            </a:r>
            <a:r>
              <a:rPr lang="en-US" sz="2200" dirty="0"/>
              <a:t> or otherwise serves as “producer” of the underlying </a:t>
            </a:r>
            <a:r>
              <a:rPr lang="en-US" sz="2200" i="1" dirty="0"/>
              <a:t>reserves</a:t>
            </a:r>
            <a:r>
              <a:rPr lang="en-US" sz="2200" dirty="0"/>
              <a:t> (in contrast to being an </a:t>
            </a:r>
            <a:r>
              <a:rPr lang="en-US" sz="2200" i="1" u="sng" dirty="0"/>
              <a:t>independent</a:t>
            </a:r>
            <a:r>
              <a:rPr lang="en-US" sz="2200" dirty="0"/>
              <a:t> purchaser, broker, dealer or importer).</a:t>
            </a:r>
            <a:endParaRPr lang="en-CA" sz="2200" dirty="0"/>
          </a:p>
          <a:p>
            <a:pPr marL="804672" lvl="2" indent="-347472">
              <a:spcBef>
                <a:spcPts val="500"/>
              </a:spcBef>
              <a:buFont typeface="+mj-lt"/>
              <a:buAutoNum type="alphaLcParenR"/>
              <a:defRPr sz="2400"/>
            </a:pPr>
            <a:endParaRPr lang="en-US" sz="2400" dirty="0" smtClean="0"/>
          </a:p>
        </p:txBody>
      </p:sp>
      <p:sp>
        <p:nvSpPr>
          <p:cNvPr id="174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7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17823" y="6425419"/>
            <a:ext cx="235977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/>
              <a:t>Applicability of NI 51-101 - </a:t>
            </a:r>
            <a:r>
              <a:rPr lang="en-US" sz="2800" dirty="0" smtClean="0"/>
              <a:t>property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1836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132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04672" lvl="2" indent="-342900">
              <a:spcBef>
                <a:spcPts val="500"/>
              </a:spcBef>
              <a:defRPr sz="2400"/>
            </a:pPr>
            <a:r>
              <a:rPr lang="en-US" sz="2400" dirty="0"/>
              <a:t>A </a:t>
            </a:r>
            <a:r>
              <a:rPr lang="en-US" sz="2400" i="1" dirty="0"/>
              <a:t>property</a:t>
            </a:r>
            <a:r>
              <a:rPr lang="en-US" sz="2400" dirty="0"/>
              <a:t> does not include supply agreements, or contracts that represent a right to purchase, rather than extract, </a:t>
            </a:r>
            <a:r>
              <a:rPr lang="en-US" sz="2400" i="1" dirty="0"/>
              <a:t>oil</a:t>
            </a:r>
            <a:r>
              <a:rPr lang="en-US" sz="2400" dirty="0"/>
              <a:t> or </a:t>
            </a:r>
            <a:r>
              <a:rPr lang="en-US" sz="2400" i="1" dirty="0" smtClean="0"/>
              <a:t>gas</a:t>
            </a:r>
            <a:r>
              <a:rPr lang="en-US" sz="2400" dirty="0" smtClean="0"/>
              <a:t>.</a:t>
            </a:r>
            <a:r>
              <a:rPr lang="en-US" sz="2400" baseline="30000" dirty="0" smtClean="0"/>
              <a:t>11</a:t>
            </a:r>
            <a:r>
              <a:rPr lang="en-US" sz="2400" dirty="0" smtClean="0"/>
              <a:t> </a:t>
            </a:r>
            <a:r>
              <a:rPr lang="en-US" sz="2400" dirty="0"/>
              <a:t>	</a:t>
            </a:r>
          </a:p>
          <a:p>
            <a:pPr marL="457200" lvl="2" indent="0">
              <a:spcBef>
                <a:spcPts val="500"/>
              </a:spcBef>
              <a:buNone/>
              <a:defRPr sz="2400"/>
            </a:pPr>
            <a:endParaRPr lang="en-US" sz="2400" dirty="0" smtClean="0"/>
          </a:p>
        </p:txBody>
      </p:sp>
      <p:sp>
        <p:nvSpPr>
          <p:cNvPr id="174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7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17823" y="6425419"/>
            <a:ext cx="235977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Recent disclosure concerns identified by staff</a:t>
            </a:r>
            <a:br>
              <a:rPr lang="en-US" dirty="0"/>
            </a:br>
            <a:r>
              <a:rPr lang="en-US" sz="2800" dirty="0"/>
              <a:t>Applicability of NI 51-101 - </a:t>
            </a:r>
            <a:r>
              <a:rPr lang="en-US" sz="2800" dirty="0" smtClean="0"/>
              <a:t>property</a:t>
            </a:r>
            <a:endParaRPr sz="2800" dirty="0"/>
          </a:p>
        </p:txBody>
      </p:sp>
      <p:sp>
        <p:nvSpPr>
          <p:cNvPr id="9" name="Rectangle 6"/>
          <p:cNvSpPr txBox="1"/>
          <p:nvPr/>
        </p:nvSpPr>
        <p:spPr>
          <a:xfrm>
            <a:off x="883919" y="599357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11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SN 51-324.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95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0071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Definition</a:t>
            </a:r>
          </a:p>
          <a:p>
            <a:pPr marL="804672" lvl="2" indent="-342900">
              <a:spcBef>
                <a:spcPts val="500"/>
              </a:spcBef>
              <a:defRPr sz="2400"/>
            </a:pPr>
            <a:r>
              <a:rPr lang="en-US" sz="2400" dirty="0" smtClean="0"/>
              <a:t>[M]</a:t>
            </a:r>
            <a:r>
              <a:rPr lang="en-US" sz="2400" dirty="0" err="1" smtClean="0"/>
              <a:t>eans</a:t>
            </a:r>
            <a:r>
              <a:rPr lang="en-US" sz="2400" dirty="0" smtClean="0"/>
              <a:t> the </a:t>
            </a:r>
            <a:r>
              <a:rPr lang="en-US" sz="2400" dirty="0"/>
              <a:t>first point after initial </a:t>
            </a:r>
            <a:r>
              <a:rPr lang="en-US" sz="2400" i="1" dirty="0"/>
              <a:t>production</a:t>
            </a:r>
            <a:r>
              <a:rPr lang="en-US" sz="2400" dirty="0"/>
              <a:t> at which there is a transfer of ownership of a </a:t>
            </a:r>
            <a:r>
              <a:rPr lang="en-US" sz="2400" i="1" u="sng" dirty="0"/>
              <a:t>product </a:t>
            </a:r>
            <a:r>
              <a:rPr lang="en-US" sz="2400" i="1" u="sng" dirty="0" smtClean="0"/>
              <a:t>type</a:t>
            </a:r>
            <a:r>
              <a:rPr lang="en-US" sz="2400" dirty="0" smtClean="0"/>
              <a:t>;</a:t>
            </a:r>
            <a:r>
              <a:rPr lang="en-US" sz="2400" baseline="30000" dirty="0" smtClean="0"/>
              <a:t>12</a:t>
            </a:r>
            <a:endParaRPr lang="en-US" sz="2400" baseline="30000" dirty="0"/>
          </a:p>
        </p:txBody>
      </p:sp>
      <p:sp>
        <p:nvSpPr>
          <p:cNvPr id="174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7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17823" y="6425419"/>
            <a:ext cx="235977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/>
              <a:t>Applicability of NI 51-101 - </a:t>
            </a:r>
            <a:r>
              <a:rPr lang="en-US" sz="2800" dirty="0" smtClean="0"/>
              <a:t>first point of sale</a:t>
            </a:r>
            <a:endParaRPr sz="2800" dirty="0"/>
          </a:p>
        </p:txBody>
      </p:sp>
      <p:sp>
        <p:nvSpPr>
          <p:cNvPr id="10" name="Rectangle 6"/>
          <p:cNvSpPr txBox="1"/>
          <p:nvPr/>
        </p:nvSpPr>
        <p:spPr>
          <a:xfrm>
            <a:off x="883919" y="599357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12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1.1 of NI 51-101.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8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12265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Per section 1.3 of 51-101CP: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 smtClean="0"/>
              <a:t>The definition of O&amp;GA </a:t>
            </a:r>
            <a:r>
              <a:rPr lang="en-US" sz="2400" dirty="0"/>
              <a:t>is </a:t>
            </a:r>
            <a:r>
              <a:rPr lang="en-US" sz="2400" dirty="0" smtClean="0"/>
              <a:t>broad.</a:t>
            </a:r>
          </a:p>
          <a:p>
            <a:pPr marL="1261872" lvl="3" indent="-342900">
              <a:spcBef>
                <a:spcPts val="500"/>
              </a:spcBef>
              <a:defRPr sz="2400"/>
            </a:pPr>
            <a:r>
              <a:rPr lang="en-US" sz="2200" dirty="0"/>
              <a:t>An RI may be engaged in O&amp;GA if it only has:</a:t>
            </a:r>
          </a:p>
          <a:p>
            <a:pPr marL="1714500" lvl="4" indent="-342900">
              <a:spcBef>
                <a:spcPts val="500"/>
              </a:spcBef>
              <a:defRPr sz="2200"/>
            </a:pPr>
            <a:r>
              <a:rPr lang="en-US" sz="2000" dirty="0" smtClean="0"/>
              <a:t>ROTR, </a:t>
            </a:r>
            <a:r>
              <a:rPr lang="en-US" sz="2000" dirty="0"/>
              <a:t>or </a:t>
            </a:r>
          </a:p>
          <a:p>
            <a:pPr marL="1714500" lvl="4" indent="-342900">
              <a:spcBef>
                <a:spcPts val="500"/>
              </a:spcBef>
              <a:defRPr sz="2200"/>
            </a:pPr>
            <a:r>
              <a:rPr lang="en-US" sz="2000" dirty="0"/>
              <a:t>unproved properties.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/>
              <a:t>NI 51-101 applies to issuers that </a:t>
            </a:r>
            <a:r>
              <a:rPr lang="en-US" sz="2400" dirty="0" smtClean="0"/>
              <a:t>aren’t </a:t>
            </a:r>
            <a:r>
              <a:rPr lang="en-US" sz="2400" dirty="0"/>
              <a:t>yet RIs if a </a:t>
            </a:r>
            <a:r>
              <a:rPr lang="en-US" sz="2400" dirty="0" smtClean="0"/>
              <a:t>document incorporating </a:t>
            </a:r>
            <a:r>
              <a:rPr lang="en-US" sz="2400" dirty="0"/>
              <a:t>prospectus </a:t>
            </a:r>
            <a:r>
              <a:rPr lang="en-US" sz="2400" dirty="0" smtClean="0"/>
              <a:t>requirements </a:t>
            </a:r>
            <a:r>
              <a:rPr lang="en-US" sz="2400" dirty="0"/>
              <a:t>is filed </a:t>
            </a:r>
            <a:r>
              <a:rPr lang="en-US" sz="2400" dirty="0" smtClean="0"/>
              <a:t>with the SRA. </a:t>
            </a:r>
            <a:endParaRPr lang="en-US" sz="2400" dirty="0"/>
          </a:p>
          <a:p>
            <a:pPr marL="804672" lvl="1" indent="-342900">
              <a:spcBef>
                <a:spcPts val="500"/>
              </a:spcBef>
            </a:pPr>
            <a:endParaRPr lang="en-US" sz="2400" dirty="0"/>
          </a:p>
          <a:p>
            <a:pPr marL="804672" lvl="1" indent="-342900">
              <a:spcBef>
                <a:spcPts val="500"/>
              </a:spcBef>
            </a:pPr>
            <a:endParaRPr sz="2200" dirty="0"/>
          </a:p>
        </p:txBody>
      </p:sp>
      <p:sp>
        <p:nvSpPr>
          <p:cNvPr id="174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7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17823" y="6425419"/>
            <a:ext cx="235977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Recent disclosure concerns identified by staff</a:t>
            </a:r>
            <a:br>
              <a:rPr lang="en-US" dirty="0"/>
            </a:br>
            <a:r>
              <a:rPr lang="en-US" sz="2800" dirty="0"/>
              <a:t>Applicability of NI 51-101 - </a:t>
            </a:r>
            <a:r>
              <a:rPr lang="en-US" sz="2800" dirty="0" smtClean="0"/>
              <a:t>some considerations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93267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30574"/>
            <a:ext cx="10515601" cy="374541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NI 51-101 disclosure oversight is fundamental.</a:t>
            </a:r>
          </a:p>
          <a:p>
            <a:pPr marL="342900" lvl="1" indent="-342900">
              <a:spcBef>
                <a:spcPts val="500"/>
              </a:spcBef>
            </a:pPr>
            <a:r>
              <a:rPr lang="en-US" dirty="0"/>
              <a:t>Disclosed estimates of reserves, ROTR, future net revenue </a:t>
            </a:r>
            <a:r>
              <a:rPr lang="en-US" dirty="0" smtClean="0"/>
              <a:t>and </a:t>
            </a:r>
            <a:r>
              <a:rPr lang="en-US" dirty="0"/>
              <a:t>other </a:t>
            </a:r>
            <a:r>
              <a:rPr lang="en-US" dirty="0" smtClean="0"/>
              <a:t>values </a:t>
            </a:r>
            <a:r>
              <a:rPr lang="en-US" dirty="0"/>
              <a:t>attributed to </a:t>
            </a:r>
            <a:r>
              <a:rPr lang="en-US" dirty="0" smtClean="0"/>
              <a:t>quantities</a:t>
            </a:r>
            <a:r>
              <a:rPr lang="en-US" dirty="0"/>
              <a:t>, must be prepared or audited by </a:t>
            </a:r>
            <a:r>
              <a:rPr lang="en-US" dirty="0" smtClean="0"/>
              <a:t>a QRE or QRA.</a:t>
            </a:r>
            <a:endParaRPr lang="en-US" dirty="0"/>
          </a:p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 smtClean="0"/>
              <a:t>QRAs audit the </a:t>
            </a:r>
            <a:r>
              <a:rPr lang="en-US" sz="2400" dirty="0"/>
              <a:t>w</a:t>
            </a:r>
            <a:r>
              <a:rPr lang="en-US" sz="2400" dirty="0" smtClean="0"/>
              <a:t>ork of QREs.</a:t>
            </a:r>
            <a:endParaRPr lang="en-US" sz="2400" dirty="0"/>
          </a:p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/>
              <a:t>QRAs are also QREs.</a:t>
            </a:r>
          </a:p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/>
              <a:t>Some QREs are also QRAs.</a:t>
            </a:r>
          </a:p>
          <a:p>
            <a:pPr marL="342900" lvl="1" indent="-342900">
              <a:spcBef>
                <a:spcPts val="500"/>
              </a:spcBef>
            </a:pPr>
            <a:endParaRPr lang="en-US" dirty="0"/>
          </a:p>
          <a:p>
            <a:pPr marL="1833372" lvl="4" indent="0" defTabSz="457200">
              <a:lnSpc>
                <a:spcPct val="100000"/>
              </a:lnSpc>
              <a:spcBef>
                <a:spcPts val="500"/>
              </a:spcBef>
              <a:buNone/>
              <a:defRPr sz="2200"/>
            </a:pPr>
            <a:endParaRPr lang="en-US" dirty="0"/>
          </a:p>
          <a:p>
            <a:pPr marL="918972" lvl="4" indent="0" defTabSz="457200">
              <a:lnSpc>
                <a:spcPct val="100000"/>
              </a:lnSpc>
              <a:spcBef>
                <a:spcPts val="500"/>
              </a:spcBef>
              <a:buNone/>
              <a:defRPr sz="2200"/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qualified reserves evaluators and auditors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251700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6159" y="6430961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30574"/>
            <a:ext cx="10515601" cy="39653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Definition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 smtClean="0"/>
              <a:t>[M]</a:t>
            </a:r>
            <a:r>
              <a:rPr lang="en-US" sz="2400" dirty="0" err="1" smtClean="0"/>
              <a:t>eans</a:t>
            </a:r>
            <a:r>
              <a:rPr lang="en-US" sz="2400" dirty="0" smtClean="0"/>
              <a:t> an </a:t>
            </a:r>
            <a:r>
              <a:rPr lang="en-US" sz="2400" dirty="0"/>
              <a:t>individual who:</a:t>
            </a:r>
          </a:p>
          <a:p>
            <a:pPr marL="1261872" lvl="3" indent="-347472"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/>
              <a:t>in respect of particular </a:t>
            </a:r>
            <a:r>
              <a:rPr lang="en-US" sz="2200" i="1" dirty="0"/>
              <a:t>reserves data</a:t>
            </a:r>
            <a:r>
              <a:rPr lang="en-US" sz="2200" dirty="0"/>
              <a:t>, </a:t>
            </a:r>
            <a:r>
              <a:rPr lang="en-US" sz="2200" i="1" dirty="0"/>
              <a:t>resources</a:t>
            </a:r>
            <a:r>
              <a:rPr lang="en-US" sz="2200" dirty="0"/>
              <a:t> or related information, possesses professional qualifications and experience appropriate for the estimation, </a:t>
            </a:r>
            <a:r>
              <a:rPr lang="en-US" sz="2200" i="1" u="sng" dirty="0" smtClean="0"/>
              <a:t>evaluation</a:t>
            </a:r>
            <a:r>
              <a:rPr lang="en-US" sz="2200" dirty="0"/>
              <a:t> </a:t>
            </a:r>
            <a:r>
              <a:rPr lang="en-US" sz="2200" dirty="0" smtClean="0"/>
              <a:t>and </a:t>
            </a:r>
            <a:r>
              <a:rPr lang="en-US" sz="2200" i="1" dirty="0" smtClean="0"/>
              <a:t>review</a:t>
            </a:r>
            <a:r>
              <a:rPr lang="en-US" sz="2200" dirty="0" smtClean="0"/>
              <a:t> </a:t>
            </a:r>
            <a:r>
              <a:rPr lang="en-US" sz="2200" dirty="0"/>
              <a:t>of the </a:t>
            </a:r>
            <a:r>
              <a:rPr lang="en-US" sz="2200" i="1" dirty="0"/>
              <a:t>reserves data</a:t>
            </a:r>
            <a:r>
              <a:rPr lang="en-US" sz="2200" dirty="0"/>
              <a:t>, </a:t>
            </a:r>
            <a:r>
              <a:rPr lang="en-US" sz="2200" i="1" dirty="0"/>
              <a:t>resources</a:t>
            </a:r>
            <a:r>
              <a:rPr lang="en-US" sz="2200" dirty="0"/>
              <a:t> and related information; and</a:t>
            </a:r>
          </a:p>
          <a:p>
            <a:pPr marL="1261872" lvl="3" indent="-347472"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/>
              <a:t>is a member in good standing of a </a:t>
            </a:r>
            <a:r>
              <a:rPr lang="en-US" sz="2200" i="1" u="sng" dirty="0"/>
              <a:t>professional </a:t>
            </a:r>
            <a:r>
              <a:rPr lang="en-US" sz="2200" i="1" u="sng" dirty="0" smtClean="0"/>
              <a:t>organization</a:t>
            </a:r>
            <a:r>
              <a:rPr lang="en-US" sz="2200" dirty="0" smtClean="0"/>
              <a:t>;</a:t>
            </a:r>
            <a:r>
              <a:rPr lang="en-US" sz="2200" baseline="30000" dirty="0" smtClean="0"/>
              <a:t>13</a:t>
            </a:r>
            <a:endParaRPr lang="en-US" sz="2200" dirty="0"/>
          </a:p>
          <a:p>
            <a:pPr marL="342900" lvl="1" indent="-342900">
              <a:spcBef>
                <a:spcPts val="500"/>
              </a:spcBef>
            </a:pPr>
            <a:endParaRPr lang="en-US" dirty="0"/>
          </a:p>
          <a:p>
            <a:pPr marL="1833372" lvl="4" indent="0" defTabSz="457200">
              <a:lnSpc>
                <a:spcPct val="100000"/>
              </a:lnSpc>
              <a:spcBef>
                <a:spcPts val="500"/>
              </a:spcBef>
              <a:buNone/>
              <a:defRPr sz="2200"/>
            </a:pPr>
            <a:endParaRPr lang="en-US" dirty="0"/>
          </a:p>
          <a:p>
            <a:pPr marL="1261872" lvl="4" indent="-342900" defTabSz="457200">
              <a:lnSpc>
                <a:spcPct val="100000"/>
              </a:lnSpc>
              <a:spcBef>
                <a:spcPts val="500"/>
              </a:spcBef>
              <a:defRPr sz="2200"/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qualified reserves evaluator</a:t>
            </a:r>
            <a:endParaRPr sz="2800" dirty="0"/>
          </a:p>
        </p:txBody>
      </p:sp>
      <p:sp>
        <p:nvSpPr>
          <p:cNvPr id="13" name="Rectangle 6"/>
          <p:cNvSpPr txBox="1"/>
          <p:nvPr/>
        </p:nvSpPr>
        <p:spPr>
          <a:xfrm>
            <a:off x="883919" y="599357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13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1.1 of NI 51-101.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30574"/>
            <a:ext cx="10515601" cy="39749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Definition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 smtClean="0"/>
              <a:t>[M]</a:t>
            </a:r>
            <a:r>
              <a:rPr lang="en-US" sz="2400" dirty="0" err="1" smtClean="0"/>
              <a:t>eans</a:t>
            </a:r>
            <a:r>
              <a:rPr lang="en-US" sz="2400" dirty="0" smtClean="0"/>
              <a:t> an </a:t>
            </a:r>
            <a:r>
              <a:rPr lang="en-US" sz="2400" dirty="0"/>
              <a:t>individual who:</a:t>
            </a:r>
          </a:p>
          <a:p>
            <a:pPr marL="1261872" lvl="3" indent="-347472"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/>
              <a:t>in respect of particular </a:t>
            </a:r>
            <a:r>
              <a:rPr lang="en-US" sz="2200" i="1" dirty="0"/>
              <a:t>reserves data</a:t>
            </a:r>
            <a:r>
              <a:rPr lang="en-US" sz="2200" dirty="0"/>
              <a:t>, </a:t>
            </a:r>
            <a:r>
              <a:rPr lang="en-US" sz="2200" i="1" dirty="0"/>
              <a:t>resources</a:t>
            </a:r>
            <a:r>
              <a:rPr lang="en-US" sz="2200" dirty="0"/>
              <a:t> or related information, possesses professional qualifications and experience appropriate for the estimation, </a:t>
            </a:r>
            <a:r>
              <a:rPr lang="en-US" sz="2200" i="1" u="sng" dirty="0"/>
              <a:t>evaluation</a:t>
            </a:r>
            <a:r>
              <a:rPr lang="en-US" sz="2200" dirty="0"/>
              <a:t>, </a:t>
            </a:r>
            <a:r>
              <a:rPr lang="en-US" sz="2200" i="1" dirty="0"/>
              <a:t>review</a:t>
            </a:r>
            <a:r>
              <a:rPr lang="en-US" sz="2200" dirty="0"/>
              <a:t> and </a:t>
            </a:r>
            <a:r>
              <a:rPr lang="en-US" sz="2200" i="1" u="sng" dirty="0"/>
              <a:t>audit</a:t>
            </a:r>
            <a:r>
              <a:rPr lang="en-US" sz="2200" dirty="0"/>
              <a:t> of the </a:t>
            </a:r>
            <a:r>
              <a:rPr lang="en-US" sz="2200" i="1" dirty="0"/>
              <a:t>reserves data</a:t>
            </a:r>
            <a:r>
              <a:rPr lang="en-US" sz="2200" dirty="0"/>
              <a:t>, </a:t>
            </a:r>
            <a:r>
              <a:rPr lang="en-US" sz="2200" i="1" dirty="0"/>
              <a:t>resources</a:t>
            </a:r>
            <a:r>
              <a:rPr lang="en-US" sz="2200" dirty="0"/>
              <a:t> and related information; and</a:t>
            </a:r>
          </a:p>
          <a:p>
            <a:pPr marL="1261872" lvl="3" indent="-347472"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/>
              <a:t>is a member in good standing of a </a:t>
            </a:r>
            <a:r>
              <a:rPr lang="en-US" sz="2200" i="1" u="sng" dirty="0"/>
              <a:t>professional </a:t>
            </a:r>
            <a:r>
              <a:rPr lang="en-US" sz="2200" i="1" u="sng" dirty="0" smtClean="0"/>
              <a:t>organization</a:t>
            </a:r>
            <a:r>
              <a:rPr lang="en-US" sz="2200" dirty="0" smtClean="0"/>
              <a:t>;</a:t>
            </a:r>
            <a:r>
              <a:rPr lang="en-US" sz="2200" baseline="30000" dirty="0" smtClean="0"/>
              <a:t>14</a:t>
            </a:r>
            <a:endParaRPr lang="en-US" sz="2200" dirty="0"/>
          </a:p>
          <a:p>
            <a:pPr marL="342900" lvl="1" indent="-342900">
              <a:spcBef>
                <a:spcPts val="500"/>
              </a:spcBef>
            </a:pPr>
            <a:endParaRPr lang="en-US" dirty="0"/>
          </a:p>
          <a:p>
            <a:pPr marL="1833372" lvl="4" indent="0" defTabSz="457200">
              <a:lnSpc>
                <a:spcPct val="100000"/>
              </a:lnSpc>
              <a:spcBef>
                <a:spcPts val="500"/>
              </a:spcBef>
              <a:buNone/>
              <a:defRPr sz="2200"/>
            </a:pPr>
            <a:endParaRPr lang="en-US" dirty="0"/>
          </a:p>
          <a:p>
            <a:pPr marL="1261872" lvl="4" indent="-342900" defTabSz="457200">
              <a:lnSpc>
                <a:spcPct val="100000"/>
              </a:lnSpc>
              <a:spcBef>
                <a:spcPts val="500"/>
              </a:spcBef>
              <a:defRPr sz="2200"/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qualified reserves auditor</a:t>
            </a:r>
            <a:endParaRPr sz="2800" dirty="0"/>
          </a:p>
        </p:txBody>
      </p:sp>
      <p:sp>
        <p:nvSpPr>
          <p:cNvPr id="12" name="Rectangle 6"/>
          <p:cNvSpPr txBox="1"/>
          <p:nvPr/>
        </p:nvSpPr>
        <p:spPr>
          <a:xfrm>
            <a:off x="883919" y="599357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14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1.1 of NI 51-101.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30574"/>
            <a:ext cx="10515601" cy="39749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Definition</a:t>
            </a:r>
          </a:p>
          <a:p>
            <a:pPr marL="804672" lvl="1" indent="-342900">
              <a:spcBef>
                <a:spcPts val="500"/>
              </a:spcBef>
            </a:pPr>
            <a:r>
              <a:rPr lang="en-US" sz="2400" dirty="0"/>
              <a:t>[M]</a:t>
            </a:r>
            <a:r>
              <a:rPr lang="en-US" sz="2400" dirty="0" err="1"/>
              <a:t>eans</a:t>
            </a:r>
            <a:r>
              <a:rPr lang="en-US" sz="2400" dirty="0"/>
              <a:t> a self-regulatory organization of engineers, geologists, other geoscientists or other professionals whose professional practice includes </a:t>
            </a:r>
            <a:r>
              <a:rPr lang="en-US" sz="2400" i="1" dirty="0"/>
              <a:t>reserves </a:t>
            </a:r>
            <a:r>
              <a:rPr lang="en-US" sz="2400" i="1" u="sng" dirty="0"/>
              <a:t>evaluations</a:t>
            </a:r>
            <a:r>
              <a:rPr lang="en-US" sz="2400" dirty="0"/>
              <a:t> or </a:t>
            </a:r>
            <a:r>
              <a:rPr lang="en-US" sz="2400" i="1" dirty="0"/>
              <a:t>reserves </a:t>
            </a:r>
            <a:r>
              <a:rPr lang="en-US" sz="2400" i="1" u="sng" dirty="0"/>
              <a:t>audits</a:t>
            </a:r>
            <a:r>
              <a:rPr lang="en-US" sz="2400" dirty="0"/>
              <a:t>, that: </a:t>
            </a:r>
          </a:p>
          <a:p>
            <a:pPr marL="1261872" lvl="3" indent="-347472">
              <a:lnSpc>
                <a:spcPct val="100000"/>
              </a:lnSpc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/>
              <a:t>admits members primarily on the basis of their educational qualifications; </a:t>
            </a:r>
          </a:p>
          <a:p>
            <a:pPr marL="1261872" lvl="3" indent="-347472">
              <a:lnSpc>
                <a:spcPct val="100000"/>
              </a:lnSpc>
              <a:spcBef>
                <a:spcPts val="500"/>
              </a:spcBef>
              <a:buFont typeface="+mj-lt"/>
              <a:buAutoNum type="alphaLcParenR"/>
              <a:defRPr sz="2400"/>
            </a:pPr>
            <a:r>
              <a:rPr lang="en-US" sz="2200" dirty="0" smtClean="0"/>
              <a:t>requires </a:t>
            </a:r>
            <a:r>
              <a:rPr lang="en-US" sz="2200" dirty="0"/>
              <a:t>its members to comply with the professional standards of competence and ethics prescribed by the organization that are relevant to the estimation, </a:t>
            </a:r>
            <a:r>
              <a:rPr lang="en-US" sz="2200" i="1" u="sng" dirty="0"/>
              <a:t>evaluation</a:t>
            </a:r>
            <a:r>
              <a:rPr lang="en-US" sz="2200" dirty="0"/>
              <a:t>, </a:t>
            </a:r>
            <a:r>
              <a:rPr lang="en-US" sz="2200" i="1" dirty="0"/>
              <a:t>review</a:t>
            </a:r>
            <a:r>
              <a:rPr lang="en-US" sz="2200" dirty="0"/>
              <a:t> or </a:t>
            </a:r>
            <a:r>
              <a:rPr lang="en-US" sz="2200" i="1" u="sng" dirty="0"/>
              <a:t>audit</a:t>
            </a:r>
            <a:r>
              <a:rPr lang="en-US" sz="2200" dirty="0"/>
              <a:t> of </a:t>
            </a:r>
            <a:r>
              <a:rPr lang="en-US" sz="2200" i="1" dirty="0"/>
              <a:t>reserves </a:t>
            </a:r>
            <a:r>
              <a:rPr lang="en-US" sz="2200" i="1" dirty="0" smtClean="0"/>
              <a:t>data</a:t>
            </a:r>
            <a:r>
              <a:rPr lang="en-US" sz="2200" dirty="0" smtClean="0"/>
              <a:t>;</a:t>
            </a:r>
            <a:endParaRPr lang="en-US" sz="2200" dirty="0"/>
          </a:p>
          <a:p>
            <a:pPr marL="1833372" lvl="4" indent="0" defTabSz="457200">
              <a:lnSpc>
                <a:spcPct val="100000"/>
              </a:lnSpc>
              <a:spcBef>
                <a:spcPts val="500"/>
              </a:spcBef>
              <a:buNone/>
              <a:defRPr sz="2200"/>
            </a:pPr>
            <a:endParaRPr lang="en-US" dirty="0"/>
          </a:p>
          <a:p>
            <a:pPr marL="1261872" lvl="4" indent="-342900" defTabSz="457200">
              <a:lnSpc>
                <a:spcPct val="100000"/>
              </a:lnSpc>
              <a:spcBef>
                <a:spcPts val="500"/>
              </a:spcBef>
              <a:defRPr sz="2200"/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professional organization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86688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30574"/>
            <a:ext cx="10515601" cy="397493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261872" lvl="3" indent="-347472">
              <a:lnSpc>
                <a:spcPct val="100000"/>
              </a:lnSpc>
              <a:spcBef>
                <a:spcPts val="500"/>
              </a:spcBef>
              <a:buFont typeface="+mj-lt"/>
              <a:buAutoNum type="alphaLcParenR" startAt="3"/>
              <a:defRPr sz="2400"/>
            </a:pPr>
            <a:r>
              <a:rPr lang="en-US" sz="2200" dirty="0" smtClean="0"/>
              <a:t>has </a:t>
            </a:r>
            <a:r>
              <a:rPr lang="en-US" sz="2200" dirty="0"/>
              <a:t>disciplinary powers, including the power to suspend or expel a member; and </a:t>
            </a:r>
            <a:endParaRPr lang="en-US" sz="2200" dirty="0" smtClean="0"/>
          </a:p>
          <a:p>
            <a:pPr marL="1261872" lvl="3" indent="-347472">
              <a:lnSpc>
                <a:spcPct val="100000"/>
              </a:lnSpc>
              <a:spcBef>
                <a:spcPts val="500"/>
              </a:spcBef>
              <a:buFont typeface="+mj-lt"/>
              <a:buAutoNum type="alphaLcParenR" startAt="3"/>
              <a:defRPr sz="2400"/>
            </a:pPr>
            <a:r>
              <a:rPr lang="en-CA" sz="2200" dirty="0" smtClean="0"/>
              <a:t>is </a:t>
            </a:r>
            <a:r>
              <a:rPr lang="en-CA" sz="2200" dirty="0"/>
              <a:t>either: </a:t>
            </a:r>
            <a:endParaRPr lang="en-CA" sz="2200" dirty="0" smtClean="0"/>
          </a:p>
          <a:p>
            <a:pPr marL="1885950" lvl="4" indent="-514350">
              <a:spcBef>
                <a:spcPts val="500"/>
              </a:spcBef>
              <a:buFont typeface="+mj-lt"/>
              <a:buAutoNum type="romanLcPeriod"/>
              <a:defRPr sz="2200"/>
            </a:pPr>
            <a:r>
              <a:rPr lang="en-US" sz="2000" dirty="0"/>
              <a:t>given authority or recognition by statute in a </a:t>
            </a:r>
            <a:r>
              <a:rPr lang="en-US" sz="2000" i="1" dirty="0"/>
              <a:t>jurisdiction of Canada</a:t>
            </a:r>
            <a:r>
              <a:rPr lang="en-US" sz="2000" dirty="0"/>
              <a:t>; </a:t>
            </a:r>
            <a:r>
              <a:rPr lang="en-US" sz="2000" dirty="0" smtClean="0"/>
              <a:t>or</a:t>
            </a:r>
          </a:p>
          <a:p>
            <a:pPr marL="1885950" lvl="4" indent="-514350">
              <a:spcBef>
                <a:spcPts val="500"/>
              </a:spcBef>
              <a:buFont typeface="+mj-lt"/>
              <a:buAutoNum type="romanLcPeriod"/>
              <a:defRPr sz="2200"/>
            </a:pPr>
            <a:r>
              <a:rPr lang="en-CA" sz="2000" dirty="0" smtClean="0"/>
              <a:t>accepted </a:t>
            </a:r>
            <a:r>
              <a:rPr lang="en-CA" sz="2000" dirty="0"/>
              <a:t>for </a:t>
            </a:r>
            <a:r>
              <a:rPr lang="en-CA" sz="2000" dirty="0" smtClean="0"/>
              <a:t>this </a:t>
            </a:r>
            <a:r>
              <a:rPr lang="en-US" sz="2000" dirty="0" smtClean="0"/>
              <a:t>purpose </a:t>
            </a:r>
            <a:r>
              <a:rPr lang="en-US" sz="2000" dirty="0"/>
              <a:t>by the </a:t>
            </a:r>
            <a:r>
              <a:rPr lang="en-US" sz="2000" i="1" u="sng" dirty="0"/>
              <a:t>securities regulatory authority</a:t>
            </a:r>
            <a:r>
              <a:rPr lang="en-US" sz="2000" dirty="0"/>
              <a:t> or the </a:t>
            </a:r>
            <a:r>
              <a:rPr lang="en-US" sz="2000" i="1" dirty="0" smtClean="0"/>
              <a:t>regulator</a:t>
            </a:r>
            <a:r>
              <a:rPr lang="en-US" sz="2000" dirty="0" smtClean="0"/>
              <a:t>;</a:t>
            </a:r>
            <a:r>
              <a:rPr lang="en-US" sz="2000" baseline="30000" dirty="0" smtClean="0"/>
              <a:t>15</a:t>
            </a:r>
            <a:r>
              <a:rPr lang="en-US" sz="2000" dirty="0" smtClean="0"/>
              <a:t> </a:t>
            </a:r>
            <a:endParaRPr lang="en-US" sz="2000" dirty="0"/>
          </a:p>
          <a:p>
            <a:pPr marL="1261872" lvl="4" indent="-342900" defTabSz="457200">
              <a:lnSpc>
                <a:spcPct val="100000"/>
              </a:lnSpc>
              <a:spcBef>
                <a:spcPts val="500"/>
              </a:spcBef>
              <a:defRPr sz="2200"/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professional organization</a:t>
            </a:r>
            <a:endParaRPr sz="2800" dirty="0"/>
          </a:p>
        </p:txBody>
      </p:sp>
      <p:sp>
        <p:nvSpPr>
          <p:cNvPr id="12" name="Rectangle 6"/>
          <p:cNvSpPr txBox="1"/>
          <p:nvPr/>
        </p:nvSpPr>
        <p:spPr>
          <a:xfrm>
            <a:off x="883919" y="599357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15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1.1 of NI 51-101.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70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30574"/>
            <a:ext cx="10515601" cy="396531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Definition</a:t>
            </a:r>
            <a:endParaRPr lang="en-US" dirty="0"/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sz="2400" dirty="0"/>
              <a:t>[T]he process whereby an economic analysis is made of a </a:t>
            </a:r>
            <a:r>
              <a:rPr lang="en-US" sz="2400" i="1" u="sng" dirty="0"/>
              <a:t>property</a:t>
            </a:r>
            <a:r>
              <a:rPr lang="en-US" sz="2400" dirty="0"/>
              <a:t> to arrive at an estimate of a range of net present values of the estimated </a:t>
            </a:r>
            <a:r>
              <a:rPr lang="en-US" sz="2400" i="1" dirty="0"/>
              <a:t>future net revenue</a:t>
            </a:r>
            <a:r>
              <a:rPr lang="en-US" sz="2400" dirty="0"/>
              <a:t> resulting from the </a:t>
            </a:r>
            <a:r>
              <a:rPr lang="en-US" sz="2400" i="1" dirty="0"/>
              <a:t>production</a:t>
            </a:r>
            <a:r>
              <a:rPr lang="en-US" sz="2400" dirty="0"/>
              <a:t> of the </a:t>
            </a:r>
            <a:r>
              <a:rPr lang="en-US" sz="2400" i="1" dirty="0"/>
              <a:t>reserves</a:t>
            </a:r>
            <a:r>
              <a:rPr lang="en-US" sz="2400" dirty="0"/>
              <a:t> or </a:t>
            </a:r>
            <a:r>
              <a:rPr lang="en-US" sz="2400" i="1" dirty="0"/>
              <a:t>resources</a:t>
            </a:r>
            <a:r>
              <a:rPr lang="en-US" sz="2400" dirty="0"/>
              <a:t> other than </a:t>
            </a:r>
            <a:r>
              <a:rPr lang="en-US" sz="2400" i="1" dirty="0"/>
              <a:t>reserves</a:t>
            </a:r>
            <a:r>
              <a:rPr lang="en-US" sz="2400" dirty="0"/>
              <a:t> associated with the </a:t>
            </a:r>
            <a:r>
              <a:rPr lang="en-US" sz="2400" i="1" u="sng" dirty="0" smtClean="0"/>
              <a:t>property</a:t>
            </a:r>
            <a:r>
              <a:rPr lang="en-US" sz="2400" dirty="0" smtClean="0"/>
              <a:t>.</a:t>
            </a:r>
            <a:r>
              <a:rPr lang="en-US" sz="2400" baseline="30000" dirty="0" smtClean="0"/>
              <a:t>16 </a:t>
            </a:r>
            <a:endParaRPr lang="en-US" sz="2400" baseline="30000" dirty="0"/>
          </a:p>
          <a:p>
            <a:pPr marL="1261872" lvl="4" indent="-342900" defTabSz="457200">
              <a:lnSpc>
                <a:spcPct val="100000"/>
              </a:lnSpc>
              <a:spcBef>
                <a:spcPts val="500"/>
              </a:spcBef>
              <a:defRPr sz="2200"/>
            </a:pPr>
            <a:endParaRPr lang="en-US" dirty="0" smtClean="0"/>
          </a:p>
          <a:p>
            <a:pPr marL="1261872" lvl="4" indent="-342900" defTabSz="457200">
              <a:lnSpc>
                <a:spcPct val="100000"/>
              </a:lnSpc>
              <a:spcBef>
                <a:spcPts val="500"/>
              </a:spcBef>
              <a:defRPr sz="2200"/>
            </a:pPr>
            <a:endParaRPr lang="en-US" dirty="0"/>
          </a:p>
          <a:p>
            <a:pPr marL="1261872" lvl="4" indent="-342900" defTabSz="457200">
              <a:lnSpc>
                <a:spcPct val="100000"/>
              </a:lnSpc>
              <a:spcBef>
                <a:spcPts val="500"/>
              </a:spcBef>
              <a:defRPr sz="2200"/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39</a:t>
            </a:fld>
            <a:endParaRPr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evaluation</a:t>
            </a:r>
            <a:endParaRPr sz="2800" dirty="0"/>
          </a:p>
        </p:txBody>
      </p:sp>
      <p:sp>
        <p:nvSpPr>
          <p:cNvPr id="10" name="Rectangle 6"/>
          <p:cNvSpPr txBox="1"/>
          <p:nvPr/>
        </p:nvSpPr>
        <p:spPr>
          <a:xfrm>
            <a:off x="883919" y="599357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16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SN 51-324.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9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Alberta Securities Commission</a:t>
            </a:r>
            <a:endParaRPr sz="2800" dirty="0"/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ts val="500"/>
              </a:spcBef>
            </a:pPr>
            <a:r>
              <a:rPr dirty="0"/>
              <a:t>Administers Alberta’s securities laws</a:t>
            </a:r>
          </a:p>
          <a:p>
            <a:pPr marL="800100" lvl="2" indent="-342900">
              <a:spcBef>
                <a:spcPts val="500"/>
              </a:spcBef>
              <a:defRPr sz="2400"/>
            </a:pPr>
            <a:r>
              <a:rPr dirty="0"/>
              <a:t>Entrusted to: 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dirty="0"/>
              <a:t>foster a fair and efficient capital market </a:t>
            </a:r>
            <a:endParaRPr sz="1800" dirty="0"/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dirty="0"/>
              <a:t>protect investors</a:t>
            </a:r>
            <a:endParaRPr sz="1800" dirty="0"/>
          </a:p>
          <a:p>
            <a:pPr marL="342900" lvl="1" indent="-342900">
              <a:spcBef>
                <a:spcPts val="1200"/>
              </a:spcBef>
            </a:pPr>
            <a:r>
              <a:rPr dirty="0"/>
              <a:t>Member of the Canadian Securities Administrators (</a:t>
            </a:r>
            <a:r>
              <a:rPr b="1" dirty="0"/>
              <a:t>CSA</a:t>
            </a:r>
            <a:r>
              <a:rPr dirty="0"/>
              <a:t>)</a:t>
            </a:r>
            <a:endParaRPr sz="2400" dirty="0"/>
          </a:p>
          <a:p>
            <a:pPr marL="800100" lvl="2" indent="-342900">
              <a:spcBef>
                <a:spcPts val="500"/>
              </a:spcBef>
              <a:defRPr sz="2400"/>
            </a:pPr>
            <a:r>
              <a:rPr dirty="0"/>
              <a:t>Improves, coordinates and harmonizes regulation</a:t>
            </a:r>
          </a:p>
          <a:p>
            <a:pPr marL="342900" lvl="1" indent="-342900">
              <a:spcBef>
                <a:spcPts val="1200"/>
              </a:spcBef>
            </a:pPr>
            <a:r>
              <a:rPr dirty="0"/>
              <a:t>CSA’s lead oil and gas (</a:t>
            </a:r>
            <a:r>
              <a:rPr b="1" dirty="0"/>
              <a:t>O&amp;G</a:t>
            </a:r>
            <a:r>
              <a:rPr dirty="0"/>
              <a:t>) regulator</a:t>
            </a:r>
          </a:p>
        </p:txBody>
      </p:sp>
      <p:sp>
        <p:nvSpPr>
          <p:cNvPr id="126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2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43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30573"/>
            <a:ext cx="10515601" cy="39348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Definition</a:t>
            </a:r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sz="2400" dirty="0"/>
              <a:t>[T]he process whereby an </a:t>
            </a:r>
            <a:r>
              <a:rPr lang="en-US" sz="2400" i="1" u="sng" dirty="0"/>
              <a:t>independent</a:t>
            </a:r>
            <a:r>
              <a:rPr lang="en-US" sz="2400" dirty="0"/>
              <a:t> </a:t>
            </a:r>
            <a:r>
              <a:rPr lang="en-US" sz="2400" i="1" u="sng" dirty="0"/>
              <a:t>qualified reserves auditor</a:t>
            </a:r>
            <a:r>
              <a:rPr lang="en-US" sz="2400" dirty="0"/>
              <a:t> </a:t>
            </a:r>
            <a:r>
              <a:rPr lang="en-US" sz="2400" dirty="0" smtClean="0"/>
              <a:t>carries </a:t>
            </a:r>
            <a:r>
              <a:rPr lang="en-US" sz="2400" dirty="0"/>
              <a:t>out procedures designed to allow the </a:t>
            </a:r>
            <a:r>
              <a:rPr lang="en-US" sz="2400" i="1" u="sng" dirty="0"/>
              <a:t>independent</a:t>
            </a:r>
            <a:r>
              <a:rPr lang="en-US" sz="2400" dirty="0"/>
              <a:t> </a:t>
            </a:r>
            <a:r>
              <a:rPr lang="en-US" sz="2400" i="1" u="sng" dirty="0"/>
              <a:t>qualified reserves auditor</a:t>
            </a:r>
            <a:r>
              <a:rPr lang="en-US" sz="2400" dirty="0"/>
              <a:t> to provide reasonable assurance, in the form of an opinion that the </a:t>
            </a:r>
            <a:r>
              <a:rPr lang="en-US" sz="2400" i="1" dirty="0"/>
              <a:t>reporting issuer’s</a:t>
            </a:r>
            <a:r>
              <a:rPr lang="en-US" sz="2400" dirty="0"/>
              <a:t> </a:t>
            </a:r>
            <a:r>
              <a:rPr lang="en-US" sz="2400" i="1" dirty="0"/>
              <a:t>reserves data</a:t>
            </a:r>
            <a:r>
              <a:rPr lang="en-US" sz="2400" dirty="0"/>
              <a:t> (or specific parts thereof) </a:t>
            </a:r>
            <a:r>
              <a:rPr lang="en-US" sz="2400" dirty="0" smtClean="0"/>
              <a:t>have, </a:t>
            </a:r>
            <a:r>
              <a:rPr lang="en-US" sz="2400" dirty="0"/>
              <a:t>in all </a:t>
            </a:r>
            <a:r>
              <a:rPr lang="en-US" sz="2400" i="1" u="sng" dirty="0"/>
              <a:t>material</a:t>
            </a:r>
            <a:r>
              <a:rPr lang="en-US" sz="2400" dirty="0"/>
              <a:t> respects, been determined and presented in accordance with the </a:t>
            </a:r>
            <a:r>
              <a:rPr lang="en-US" sz="2400" i="1" dirty="0"/>
              <a:t>COGE Handbook</a:t>
            </a:r>
            <a:r>
              <a:rPr lang="en-US" sz="2400" dirty="0"/>
              <a:t> and are, therefore, free of </a:t>
            </a:r>
            <a:r>
              <a:rPr lang="en-US" sz="2400" i="1" u="sng" dirty="0"/>
              <a:t>material</a:t>
            </a:r>
            <a:r>
              <a:rPr lang="en-US" sz="2400" dirty="0"/>
              <a:t> </a:t>
            </a:r>
            <a:r>
              <a:rPr lang="en-US" sz="2400" dirty="0" smtClean="0"/>
              <a:t>misstatement. […]</a:t>
            </a:r>
            <a:r>
              <a:rPr lang="en-US" sz="2400" baseline="30000" dirty="0" smtClean="0"/>
              <a:t>17</a:t>
            </a:r>
            <a:endParaRPr lang="en-US" sz="2400" dirty="0"/>
          </a:p>
          <a:p>
            <a:pPr marL="1261872" lvl="4" indent="-342900" defTabSz="457200">
              <a:lnSpc>
                <a:spcPct val="100000"/>
              </a:lnSpc>
              <a:spcBef>
                <a:spcPts val="500"/>
              </a:spcBef>
              <a:defRPr sz="2200"/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40</a:t>
            </a:fld>
            <a:endParaRPr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audit</a:t>
            </a:r>
            <a:endParaRPr sz="2800" dirty="0"/>
          </a:p>
        </p:txBody>
      </p:sp>
      <p:sp>
        <p:nvSpPr>
          <p:cNvPr id="11" name="Rectangle 6"/>
          <p:cNvSpPr txBox="1"/>
          <p:nvPr/>
        </p:nvSpPr>
        <p:spPr>
          <a:xfrm>
            <a:off x="883919" y="599357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17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SN 51-324.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12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30573"/>
            <a:ext cx="10515601" cy="39348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Definition</a:t>
            </a:r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sz="2400" dirty="0" smtClean="0"/>
              <a:t>[I]n </a:t>
            </a:r>
            <a:r>
              <a:rPr lang="en-US" sz="2400" dirty="0"/>
              <a:t>respect of the relationship between a </a:t>
            </a:r>
            <a:r>
              <a:rPr lang="en-US" sz="2400" i="1" dirty="0"/>
              <a:t>reporting issuer</a:t>
            </a:r>
            <a:r>
              <a:rPr lang="en-US" sz="2400" dirty="0"/>
              <a:t> and a person or company, </a:t>
            </a:r>
            <a:r>
              <a:rPr lang="en-US" sz="2400" dirty="0" smtClean="0"/>
              <a:t>means the </a:t>
            </a:r>
            <a:r>
              <a:rPr lang="en-US" sz="2400" dirty="0"/>
              <a:t>relationship between the </a:t>
            </a:r>
            <a:r>
              <a:rPr lang="en-US" sz="2400" i="1" dirty="0"/>
              <a:t>reporting issuer</a:t>
            </a:r>
            <a:r>
              <a:rPr lang="en-US" sz="2400" dirty="0"/>
              <a:t> and that person or company in which there is no circumstance that could, in the opinion of a reasonable person aware of all relevant facts, interfere with that person’s or company’s exercise of judgement regarding the preparation of information which is used by the </a:t>
            </a:r>
            <a:r>
              <a:rPr lang="en-US" sz="2400" i="1" dirty="0"/>
              <a:t>reporting </a:t>
            </a:r>
            <a:r>
              <a:rPr lang="en-US" sz="2400" i="1" dirty="0" smtClean="0"/>
              <a:t>issuer</a:t>
            </a:r>
            <a:r>
              <a:rPr lang="en-US" sz="2400" dirty="0" smtClean="0"/>
              <a:t>;</a:t>
            </a:r>
            <a:r>
              <a:rPr lang="en-US" sz="2400" baseline="30000" dirty="0" smtClean="0"/>
              <a:t>18</a:t>
            </a:r>
            <a:endParaRPr lang="en-US" sz="2400" dirty="0"/>
          </a:p>
          <a:p>
            <a:pPr marL="1261872" lvl="4" indent="-342900" defTabSz="457200">
              <a:lnSpc>
                <a:spcPct val="100000"/>
              </a:lnSpc>
              <a:spcBef>
                <a:spcPts val="500"/>
              </a:spcBef>
              <a:defRPr sz="2200"/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41</a:t>
            </a:fld>
            <a:endParaRPr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independent</a:t>
            </a:r>
            <a:endParaRPr sz="2800" dirty="0"/>
          </a:p>
        </p:txBody>
      </p:sp>
      <p:sp>
        <p:nvSpPr>
          <p:cNvPr id="12" name="Rectangle 6"/>
          <p:cNvSpPr txBox="1"/>
          <p:nvPr/>
        </p:nvSpPr>
        <p:spPr>
          <a:xfrm>
            <a:off x="883919" y="599357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18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1.1 of NI 51-101.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4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30573"/>
            <a:ext cx="10515601" cy="39348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/>
              <a:t>A</a:t>
            </a:r>
            <a:r>
              <a:rPr lang="en-US" dirty="0" smtClean="0"/>
              <a:t> QRE or QRA isn’t independent of an RI if they: </a:t>
            </a:r>
          </a:p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/>
              <a:t>A</a:t>
            </a:r>
            <a:r>
              <a:rPr lang="en-US" sz="2400" dirty="0" smtClean="0"/>
              <a:t>re </a:t>
            </a:r>
            <a:r>
              <a:rPr lang="en-US" sz="2400" dirty="0"/>
              <a:t>an employee, </a:t>
            </a:r>
            <a:r>
              <a:rPr lang="en-US" sz="2400" dirty="0" smtClean="0"/>
              <a:t>insider, director or </a:t>
            </a:r>
            <a:r>
              <a:rPr lang="en-US" sz="2400" dirty="0"/>
              <a:t>a related party or a partner of someone who is;</a:t>
            </a:r>
          </a:p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/>
              <a:t>H</a:t>
            </a:r>
            <a:r>
              <a:rPr lang="en-US" sz="2400" dirty="0" smtClean="0"/>
              <a:t>old or expect to hold securities directly or indirectly in:</a:t>
            </a:r>
          </a:p>
          <a:p>
            <a:pPr marL="1261872" lvl="3" indent="-342900">
              <a:spcBef>
                <a:spcPts val="500"/>
              </a:spcBef>
              <a:defRPr sz="2400"/>
            </a:pPr>
            <a:r>
              <a:rPr lang="en-US" sz="2200" dirty="0"/>
              <a:t>T</a:t>
            </a:r>
            <a:r>
              <a:rPr lang="en-US" sz="2200" dirty="0" smtClean="0"/>
              <a:t>he </a:t>
            </a:r>
            <a:r>
              <a:rPr lang="en-US" sz="2200" dirty="0"/>
              <a:t>RI or a related party;</a:t>
            </a:r>
          </a:p>
          <a:p>
            <a:pPr marL="1261872" lvl="3" indent="-342900">
              <a:spcBef>
                <a:spcPts val="500"/>
              </a:spcBef>
              <a:defRPr sz="2400"/>
            </a:pPr>
            <a:r>
              <a:rPr lang="en-US" sz="2200" dirty="0"/>
              <a:t>A</a:t>
            </a:r>
            <a:r>
              <a:rPr lang="en-US" sz="2200" dirty="0" smtClean="0"/>
              <a:t>nother </a:t>
            </a:r>
            <a:r>
              <a:rPr lang="en-US" sz="2200" dirty="0"/>
              <a:t>RI </a:t>
            </a:r>
            <a:r>
              <a:rPr lang="en-US" sz="2200" dirty="0" smtClean="0"/>
              <a:t>with </a:t>
            </a:r>
            <a:r>
              <a:rPr lang="en-US" sz="2200" dirty="0"/>
              <a:t>a direct or indirect interest in the property </a:t>
            </a:r>
            <a:r>
              <a:rPr lang="en-US" sz="2200" dirty="0" smtClean="0"/>
              <a:t>that’s the </a:t>
            </a:r>
            <a:r>
              <a:rPr lang="en-US" sz="2200" dirty="0"/>
              <a:t>subject of </a:t>
            </a:r>
            <a:r>
              <a:rPr lang="en-US" sz="2200" dirty="0" smtClean="0"/>
              <a:t>the </a:t>
            </a:r>
            <a:r>
              <a:rPr lang="en-US" sz="2200" dirty="0"/>
              <a:t>evaluation, or an adjacent </a:t>
            </a:r>
            <a:r>
              <a:rPr lang="en-US" sz="2200" dirty="0" smtClean="0"/>
              <a:t>property; </a:t>
            </a:r>
            <a:endParaRPr lang="en-US" sz="2200" dirty="0"/>
          </a:p>
          <a:p>
            <a:pPr marL="804672" lvl="1" indent="-342900">
              <a:spcBef>
                <a:spcPts val="500"/>
              </a:spcBef>
              <a:defRPr sz="2200"/>
            </a:pPr>
            <a:endParaRPr lang="en-US" sz="2400" dirty="0" smtClean="0"/>
          </a:p>
          <a:p>
            <a:pPr marL="804672" lvl="1" indent="-342900">
              <a:spcBef>
                <a:spcPts val="500"/>
              </a:spcBef>
              <a:defRPr sz="2200"/>
            </a:pPr>
            <a:endParaRPr lang="en-US" sz="2400" dirty="0"/>
          </a:p>
          <a:p>
            <a:pPr marL="342900" lvl="1" indent="-342900">
              <a:spcBef>
                <a:spcPts val="500"/>
              </a:spcBef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42</a:t>
            </a:fld>
            <a:endParaRPr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independent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4970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30573"/>
            <a:ext cx="10515601" cy="39348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 smtClean="0"/>
              <a:t>Have or expect to have a direct or indirect ownership, royalty or other interest in the </a:t>
            </a:r>
            <a:r>
              <a:rPr lang="en-US" sz="2400" dirty="0"/>
              <a:t>property </a:t>
            </a:r>
            <a:r>
              <a:rPr lang="en-US" sz="2400" dirty="0" smtClean="0"/>
              <a:t>that’s the subject of the </a:t>
            </a:r>
            <a:r>
              <a:rPr lang="en-US" sz="2400" dirty="0"/>
              <a:t>evaluation, or an adjacent </a:t>
            </a:r>
            <a:r>
              <a:rPr lang="en-US" sz="2400" dirty="0" smtClean="0"/>
              <a:t>property; or</a:t>
            </a:r>
            <a:endParaRPr lang="en-US" sz="2400" dirty="0"/>
          </a:p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 smtClean="0"/>
              <a:t>Have received the majority of their income, directly or indirectly, in the three years preceding the date of the evaluation, from the RI or a related party.</a:t>
            </a:r>
            <a:r>
              <a:rPr lang="en-US" sz="2400" baseline="30000" dirty="0" smtClean="0"/>
              <a:t>19</a:t>
            </a:r>
            <a:endParaRPr lang="en-US" sz="2400" baseline="30000" dirty="0"/>
          </a:p>
          <a:p>
            <a:pPr marL="804672" lvl="1" indent="-342900">
              <a:spcBef>
                <a:spcPts val="500"/>
              </a:spcBef>
              <a:defRPr sz="2200"/>
            </a:pPr>
            <a:endParaRPr lang="en-US" sz="2400" dirty="0" smtClean="0"/>
          </a:p>
          <a:p>
            <a:pPr marL="804672" lvl="1" indent="-342900">
              <a:spcBef>
                <a:spcPts val="500"/>
              </a:spcBef>
              <a:defRPr sz="2200"/>
            </a:pPr>
            <a:endParaRPr lang="en-US" sz="2400" dirty="0"/>
          </a:p>
          <a:p>
            <a:pPr marL="342900" lvl="1" indent="-342900">
              <a:spcBef>
                <a:spcPts val="500"/>
              </a:spcBef>
            </a:pPr>
            <a:endParaRPr lang="en-US" dirty="0" smtClean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43</a:t>
            </a:fld>
            <a:endParaRPr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independent</a:t>
            </a:r>
            <a:endParaRPr sz="2800" dirty="0"/>
          </a:p>
        </p:txBody>
      </p:sp>
      <p:sp>
        <p:nvSpPr>
          <p:cNvPr id="9" name="Rectangle 6"/>
          <p:cNvSpPr txBox="1"/>
          <p:nvPr/>
        </p:nvSpPr>
        <p:spPr>
          <a:xfrm>
            <a:off x="883919" y="599357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19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Per section 1.1(3)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of 51-101CP. 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788533"/>
            <a:ext cx="10515601" cy="39348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ts val="500"/>
              </a:spcBef>
            </a:pPr>
            <a:r>
              <a:rPr lang="en-US" dirty="0" smtClean="0"/>
              <a:t>A QRE or QRA must:</a:t>
            </a:r>
          </a:p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 smtClean="0"/>
              <a:t>Have </a:t>
            </a:r>
            <a:r>
              <a:rPr lang="en-US" sz="2400" dirty="0"/>
              <a:t>professional </a:t>
            </a:r>
            <a:r>
              <a:rPr lang="en-US" sz="2400" u="sng" dirty="0"/>
              <a:t>qualifications</a:t>
            </a:r>
            <a:r>
              <a:rPr lang="en-US" sz="2400" dirty="0"/>
              <a:t> and </a:t>
            </a:r>
            <a:r>
              <a:rPr lang="en-US" sz="2400" u="sng" dirty="0"/>
              <a:t>experience</a:t>
            </a:r>
            <a:r>
              <a:rPr lang="en-US" sz="2400" dirty="0"/>
              <a:t> in </a:t>
            </a:r>
            <a:r>
              <a:rPr lang="en-US" sz="2400" dirty="0" smtClean="0"/>
              <a:t>estimation</a:t>
            </a:r>
            <a:r>
              <a:rPr lang="en-US" sz="2400" dirty="0"/>
              <a:t>, evaluation and review of reserves data, resources and related information.</a:t>
            </a:r>
          </a:p>
          <a:p>
            <a:pPr marL="1261872" lvl="3" indent="-342900">
              <a:spcBef>
                <a:spcPts val="500"/>
              </a:spcBef>
              <a:defRPr sz="2400"/>
            </a:pPr>
            <a:r>
              <a:rPr lang="en-US" sz="2200" dirty="0" smtClean="0"/>
              <a:t>Both must </a:t>
            </a:r>
            <a:r>
              <a:rPr lang="en-US" sz="2200" dirty="0"/>
              <a:t>relate to NI 51-101 </a:t>
            </a:r>
            <a:r>
              <a:rPr lang="en-US" sz="2200" u="sng" dirty="0"/>
              <a:t>and</a:t>
            </a:r>
            <a:r>
              <a:rPr lang="en-US" sz="2200" dirty="0"/>
              <a:t> the COGE </a:t>
            </a:r>
            <a:r>
              <a:rPr lang="en-US" sz="2200" dirty="0" smtClean="0"/>
              <a:t>Handbook.</a:t>
            </a:r>
            <a:endParaRPr lang="en-US" sz="2200" dirty="0"/>
          </a:p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/>
              <a:t>Be a member in good standing of a professional organization, </a:t>
            </a:r>
            <a:r>
              <a:rPr lang="en-CA" sz="2400" dirty="0"/>
              <a:t>a self-regulating </a:t>
            </a:r>
            <a:r>
              <a:rPr lang="en-US" sz="2400" dirty="0"/>
              <a:t>organization of engineers, geologists, other geoscientists or other professionals, whose professional practice includes reserves evaluations and audits.</a:t>
            </a:r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44</a:t>
            </a:fld>
            <a:endParaRPr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some considerations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32518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788533"/>
            <a:ext cx="10515601" cy="39348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E</a:t>
            </a:r>
            <a:r>
              <a:rPr lang="en-US" dirty="0" smtClean="0"/>
              <a:t>valuation </a:t>
            </a:r>
            <a:r>
              <a:rPr lang="en-US" dirty="0"/>
              <a:t>involves </a:t>
            </a:r>
            <a:r>
              <a:rPr lang="en-US" u="sng" dirty="0" smtClean="0"/>
              <a:t>determination</a:t>
            </a:r>
            <a:r>
              <a:rPr lang="en-US" dirty="0" smtClean="0"/>
              <a:t>, </a:t>
            </a:r>
            <a:r>
              <a:rPr lang="en-US" u="sng" dirty="0"/>
              <a:t>classification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u="sng" dirty="0" smtClean="0"/>
              <a:t>reporting</a:t>
            </a:r>
            <a:r>
              <a:rPr lang="en-US" dirty="0" smtClean="0"/>
              <a:t> of </a:t>
            </a:r>
            <a:r>
              <a:rPr lang="en-US" dirty="0"/>
              <a:t>volumes and </a:t>
            </a:r>
            <a:r>
              <a:rPr lang="en-US" dirty="0" smtClean="0"/>
              <a:t>values, by </a:t>
            </a:r>
            <a:r>
              <a:rPr lang="en-US" dirty="0"/>
              <a:t>or </a:t>
            </a:r>
            <a:r>
              <a:rPr lang="en-US" dirty="0" smtClean="0"/>
              <a:t>under the direct supervision of a </a:t>
            </a:r>
            <a:r>
              <a:rPr lang="en-US" dirty="0"/>
              <a:t>QRE or QRA.</a:t>
            </a:r>
          </a:p>
          <a:p>
            <a:pPr marL="342900" lvl="1" indent="-342900">
              <a:lnSpc>
                <a:spcPct val="100000"/>
              </a:lnSpc>
              <a:spcBef>
                <a:spcPts val="500"/>
              </a:spcBef>
            </a:pPr>
            <a:r>
              <a:rPr lang="en-US" dirty="0"/>
              <a:t>A QRA </a:t>
            </a:r>
            <a:r>
              <a:rPr lang="en-US" dirty="0" smtClean="0"/>
              <a:t>is </a:t>
            </a:r>
            <a:r>
              <a:rPr lang="en-US" dirty="0"/>
              <a:t>a more qualified QRE; a QRE may not </a:t>
            </a:r>
            <a:r>
              <a:rPr lang="en-US" dirty="0" smtClean="0"/>
              <a:t>be </a:t>
            </a:r>
            <a:r>
              <a:rPr lang="en-US" dirty="0"/>
              <a:t>a QRA. </a:t>
            </a:r>
            <a:endParaRPr lang="en-CA" dirty="0"/>
          </a:p>
          <a:p>
            <a:pPr marL="342900" lvl="1" indent="-342900">
              <a:lnSpc>
                <a:spcPct val="100000"/>
              </a:lnSpc>
              <a:spcBef>
                <a:spcPts val="500"/>
              </a:spcBef>
            </a:pPr>
            <a:r>
              <a:rPr lang="en-US" dirty="0" smtClean="0"/>
              <a:t>Both are </a:t>
            </a:r>
            <a:r>
              <a:rPr lang="en-US" u="sng" dirty="0"/>
              <a:t>specialists </a:t>
            </a:r>
            <a:r>
              <a:rPr lang="en-US" u="sng" dirty="0" smtClean="0"/>
              <a:t>in </a:t>
            </a:r>
            <a:r>
              <a:rPr lang="en-US" u="sng" dirty="0"/>
              <a:t>their </a:t>
            </a:r>
            <a:r>
              <a:rPr lang="en-US" u="sng" dirty="0" smtClean="0"/>
              <a:t>respective fields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45</a:t>
            </a:fld>
            <a:endParaRPr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some considerations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81445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788533"/>
            <a:ext cx="10515601" cy="3934837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1" indent="-342900">
              <a:lnSpc>
                <a:spcPct val="100000"/>
              </a:lnSpc>
              <a:spcBef>
                <a:spcPts val="500"/>
              </a:spcBef>
            </a:pPr>
            <a:r>
              <a:rPr lang="en-US" dirty="0" smtClean="0"/>
              <a:t>RIs must ensure independence of appointed QREs or QRAs.</a:t>
            </a:r>
          </a:p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 smtClean="0"/>
              <a:t>The SRA may request:</a:t>
            </a:r>
          </a:p>
          <a:p>
            <a:pPr marL="1261872" lvl="3" indent="-342900">
              <a:spcBef>
                <a:spcPts val="500"/>
              </a:spcBef>
              <a:defRPr sz="2400"/>
            </a:pPr>
            <a:r>
              <a:rPr lang="en-US" sz="2200" dirty="0"/>
              <a:t>Information in support of the determination</a:t>
            </a:r>
            <a:r>
              <a:rPr lang="en-US" sz="2200" dirty="0" smtClean="0"/>
              <a:t>.</a:t>
            </a:r>
          </a:p>
          <a:p>
            <a:pPr marL="1261872" lvl="3" indent="-342900">
              <a:spcBef>
                <a:spcPts val="500"/>
              </a:spcBef>
              <a:defRPr sz="2400"/>
            </a:pPr>
            <a:r>
              <a:rPr lang="en-US" sz="2200" dirty="0" smtClean="0"/>
              <a:t>The opinion of another QRE or QRA.</a:t>
            </a:r>
          </a:p>
          <a:p>
            <a:pPr marL="1261872" lvl="3" indent="-342900">
              <a:spcBef>
                <a:spcPts val="500"/>
              </a:spcBef>
              <a:defRPr sz="2400"/>
            </a:pPr>
            <a:r>
              <a:rPr lang="en-US" sz="2200" dirty="0"/>
              <a:t>Additional disclosure</a:t>
            </a:r>
            <a:r>
              <a:rPr lang="en-US" sz="2200" dirty="0" smtClean="0"/>
              <a:t>.</a:t>
            </a:r>
            <a:endParaRPr lang="en-US" sz="2200" dirty="0"/>
          </a:p>
          <a:p>
            <a:pPr marL="0" lvl="1" indent="0">
              <a:lnSpc>
                <a:spcPct val="100000"/>
              </a:lnSpc>
              <a:spcBef>
                <a:spcPts val="500"/>
              </a:spcBef>
              <a:buNone/>
            </a:pPr>
            <a:endParaRPr lang="en-US" dirty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46</a:t>
            </a:fld>
            <a:endParaRPr/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Recent disclosure concerns identified by </a:t>
            </a:r>
            <a:r>
              <a:rPr lang="en-US" dirty="0" smtClean="0"/>
              <a:t>staff</a:t>
            </a:r>
            <a:br>
              <a:rPr lang="en-US" dirty="0" smtClean="0"/>
            </a:br>
            <a:r>
              <a:rPr lang="en-US" sz="2800" dirty="0" smtClean="0"/>
              <a:t>Disclosure oversight - some considerations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85983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3943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The annual O&amp;G filings are a major responsibility for RIs </a:t>
            </a:r>
            <a:r>
              <a:rPr lang="en-CA" dirty="0" smtClean="0"/>
              <a:t>and their professional </a:t>
            </a:r>
            <a:r>
              <a:rPr lang="en-CA" dirty="0"/>
              <a:t>service </a:t>
            </a:r>
            <a:r>
              <a:rPr lang="en-CA" dirty="0" smtClean="0"/>
              <a:t>providers</a:t>
            </a:r>
            <a:r>
              <a:rPr lang="en-US" dirty="0" smtClean="0"/>
              <a:t>.</a:t>
            </a:r>
            <a:endParaRPr lang="en-US" dirty="0"/>
          </a:p>
          <a:p>
            <a:pPr marL="342900" lvl="1" indent="-342900">
              <a:spcBef>
                <a:spcPts val="500"/>
              </a:spcBef>
            </a:pPr>
            <a:r>
              <a:rPr lang="en-US" dirty="0"/>
              <a:t>Per section 2.1 of NI 51-101, RIs must annually file a statement and related forms on </a:t>
            </a:r>
            <a:r>
              <a:rPr lang="en-US" dirty="0" smtClean="0"/>
              <a:t>SEDAR.</a:t>
            </a:r>
            <a:r>
              <a:rPr lang="en-US" baseline="30000" dirty="0" smtClean="0"/>
              <a:t>20</a:t>
            </a:r>
            <a:endParaRPr lang="en-US" baseline="30000" dirty="0"/>
          </a:p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 smtClean="0"/>
              <a:t>Inapplicable or immaterial information </a:t>
            </a:r>
            <a:r>
              <a:rPr lang="en-US" sz="2400" dirty="0"/>
              <a:t>isn’t required </a:t>
            </a:r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dirty="0" smtClean="0"/>
              <a:t>statement.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Statement and forms must still be filed.</a:t>
            </a:r>
          </a:p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/>
              <a:t>Appendix 1 to 51-101CP provides disclosure presentation examples.</a:t>
            </a:r>
          </a:p>
          <a:p>
            <a:pPr marL="461772" lvl="1" indent="0">
              <a:spcBef>
                <a:spcPts val="500"/>
              </a:spcBef>
              <a:buNone/>
            </a:pPr>
            <a:endParaRPr sz="2200" dirty="0"/>
          </a:p>
        </p:txBody>
      </p:sp>
      <p:sp>
        <p:nvSpPr>
          <p:cNvPr id="174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7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17823" y="6425419"/>
            <a:ext cx="235977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47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74361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/>
              <a:t>Recent disclosure concerns identified by staff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/>
              <a:t>Annual filing requirements: statement and forms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sp>
        <p:nvSpPr>
          <p:cNvPr id="9" name="Rectangle 6"/>
          <p:cNvSpPr txBox="1"/>
          <p:nvPr/>
        </p:nvSpPr>
        <p:spPr>
          <a:xfrm>
            <a:off x="883919" y="5993577"/>
            <a:ext cx="10469881" cy="274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lang="en-US" baseline="30000" dirty="0" smtClean="0">
                <a:solidFill>
                  <a:schemeClr val="bg1">
                    <a:lumMod val="95000"/>
                  </a:schemeClr>
                </a:solidFill>
              </a:rPr>
              <a:t>20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To be filed no later than the date it’s to file audited financial statements for its most recent financial year.</a:t>
            </a: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2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3943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/>
              <a:t>A</a:t>
            </a:r>
            <a:r>
              <a:rPr lang="en-US" dirty="0" smtClean="0"/>
              <a:t>n RI must file:</a:t>
            </a:r>
          </a:p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/>
              <a:t>Form 51-101F1 </a:t>
            </a:r>
            <a:r>
              <a:rPr lang="en-US" sz="2400" i="1" dirty="0"/>
              <a:t>Statement of Reserves Data and Other Oil and Gas Information</a:t>
            </a:r>
            <a:r>
              <a:rPr lang="en-US" sz="2400" dirty="0"/>
              <a:t> (</a:t>
            </a:r>
            <a:r>
              <a:rPr lang="en-US" sz="2400" b="1" dirty="0"/>
              <a:t>F1</a:t>
            </a:r>
            <a:r>
              <a:rPr lang="en-US" sz="2400" dirty="0"/>
              <a:t>)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Addresses such disclosure as:</a:t>
            </a:r>
          </a:p>
          <a:p>
            <a:pPr marL="1714500" lvl="4" indent="-342900">
              <a:spcBef>
                <a:spcPts val="500"/>
              </a:spcBef>
              <a:defRPr sz="2200"/>
            </a:pPr>
            <a:r>
              <a:rPr lang="en-US" sz="2000" dirty="0"/>
              <a:t>reserves data </a:t>
            </a:r>
          </a:p>
          <a:p>
            <a:pPr marL="1714500" lvl="4" indent="-342900">
              <a:spcBef>
                <a:spcPts val="500"/>
              </a:spcBef>
              <a:defRPr sz="2200"/>
            </a:pPr>
            <a:r>
              <a:rPr lang="en-US" sz="2000" dirty="0"/>
              <a:t>contingent resources data</a:t>
            </a:r>
          </a:p>
          <a:p>
            <a:pPr marL="1714500" lvl="4" indent="-342900">
              <a:spcBef>
                <a:spcPts val="500"/>
              </a:spcBef>
              <a:defRPr sz="2200"/>
            </a:pPr>
            <a:r>
              <a:rPr lang="en-US" sz="2000" dirty="0"/>
              <a:t>prospective resources data</a:t>
            </a:r>
          </a:p>
          <a:p>
            <a:pPr marL="461772" lvl="1" indent="0">
              <a:spcBef>
                <a:spcPts val="500"/>
              </a:spcBef>
              <a:buNone/>
            </a:pPr>
            <a:endParaRPr sz="2200" dirty="0"/>
          </a:p>
        </p:txBody>
      </p:sp>
      <p:sp>
        <p:nvSpPr>
          <p:cNvPr id="174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7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17823" y="6425419"/>
            <a:ext cx="235977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48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74361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/>
              <a:t>Recent disclosure concerns identified by staff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/>
              <a:t>Annual filing requirements: statement and forms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171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73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394357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/>
              <a:t>Form 51-101F2 </a:t>
            </a:r>
            <a:r>
              <a:rPr lang="en-US" sz="2400" i="1" dirty="0"/>
              <a:t>Report on [Reserves Data][,] [Contingent Resources Data] [and] [Prospective Resources Data] by Independent Qualified Reserves Evaluator or Auditor </a:t>
            </a:r>
            <a:r>
              <a:rPr lang="en-US" sz="2400" dirty="0"/>
              <a:t>(</a:t>
            </a:r>
            <a:r>
              <a:rPr lang="en-US" sz="2400" b="1" dirty="0"/>
              <a:t>F2</a:t>
            </a:r>
            <a:r>
              <a:rPr lang="en-US" sz="2400" dirty="0"/>
              <a:t>)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E</a:t>
            </a:r>
            <a:r>
              <a:rPr lang="en-US" sz="2200" dirty="0" smtClean="0"/>
              <a:t>xecuted </a:t>
            </a:r>
            <a:r>
              <a:rPr lang="en-US" sz="2200" dirty="0"/>
              <a:t>by one or more independent QREs or QRAs.</a:t>
            </a:r>
          </a:p>
          <a:p>
            <a:pPr marL="1714500" lvl="4" indent="-342900">
              <a:spcBef>
                <a:spcPts val="500"/>
              </a:spcBef>
              <a:defRPr sz="2200"/>
            </a:pPr>
            <a:r>
              <a:rPr lang="en-US" sz="2000" dirty="0"/>
              <a:t>Section 3.2 of NI 51-101 requires an RI to:</a:t>
            </a:r>
          </a:p>
          <a:p>
            <a:pPr marL="2176272" lvl="5" indent="-342900" defTabSz="457200">
              <a:spcBef>
                <a:spcPts val="500"/>
              </a:spcBef>
              <a:defRPr sz="2200"/>
            </a:pPr>
            <a:r>
              <a:rPr lang="en-US" sz="2000" u="sng" dirty="0"/>
              <a:t>Appoint one or more independent QREs or QRAs</a:t>
            </a:r>
            <a:r>
              <a:rPr lang="en-US" sz="2000" dirty="0"/>
              <a:t>; and</a:t>
            </a:r>
          </a:p>
          <a:p>
            <a:pPr marL="2176272" lvl="5" indent="-342900" defTabSz="457200">
              <a:spcBef>
                <a:spcPts val="500"/>
              </a:spcBef>
              <a:defRPr sz="2200"/>
            </a:pPr>
            <a:r>
              <a:rPr lang="en-US" sz="2000" dirty="0"/>
              <a:t>Direct each to report to the board of directors on the reserves data disclosed in the </a:t>
            </a:r>
            <a:r>
              <a:rPr lang="en-US" sz="2000" dirty="0" smtClean="0"/>
              <a:t>F1.</a:t>
            </a:r>
            <a:endParaRPr lang="en-US" sz="2000" dirty="0"/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Execution affirms COGE Handbook compliance.</a:t>
            </a:r>
          </a:p>
          <a:p>
            <a:pPr marL="804672" lvl="1" indent="-342900">
              <a:spcBef>
                <a:spcPts val="500"/>
              </a:spcBef>
            </a:pPr>
            <a:endParaRPr sz="2200" dirty="0"/>
          </a:p>
        </p:txBody>
      </p:sp>
      <p:sp>
        <p:nvSpPr>
          <p:cNvPr id="174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75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17823" y="6425419"/>
            <a:ext cx="235977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49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74361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/>
              <a:t>Recent disclosure concerns identified by staff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/>
              <a:t>Annual filing requirements: statement and forms</a:t>
            </a: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788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2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Energy Group</a:t>
            </a:r>
            <a:endParaRPr sz="2800" dirty="0"/>
          </a:p>
        </p:txBody>
      </p:sp>
      <p:sp>
        <p:nvSpPr>
          <p:cNvPr id="125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Conducts </a:t>
            </a:r>
            <a:r>
              <a:rPr lang="en-US" dirty="0"/>
              <a:t>reviews for compliance with securities </a:t>
            </a:r>
            <a:r>
              <a:rPr lang="en-US" dirty="0" smtClean="0"/>
              <a:t>legislation</a:t>
            </a:r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sz="2400" dirty="0"/>
              <a:t>assesses disclosure and support materials from reporting issuers (</a:t>
            </a:r>
            <a:r>
              <a:rPr lang="en-US" sz="2400" b="1" dirty="0"/>
              <a:t>RIs</a:t>
            </a:r>
            <a:r>
              <a:rPr lang="en-US" sz="2400" dirty="0"/>
              <a:t>)</a:t>
            </a:r>
          </a:p>
          <a:p>
            <a:pPr marL="342900" lvl="1" indent="-342900">
              <a:spcBef>
                <a:spcPts val="500"/>
              </a:spcBef>
            </a:pPr>
            <a:r>
              <a:rPr lang="en-US" dirty="0"/>
              <a:t>Develops and </a:t>
            </a:r>
            <a:r>
              <a:rPr lang="en-US" dirty="0" smtClean="0"/>
              <a:t>maintains: </a:t>
            </a:r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sz="2400" dirty="0"/>
              <a:t>securities legislation </a:t>
            </a:r>
          </a:p>
          <a:p>
            <a:pPr marL="800100" lvl="2" indent="-342900">
              <a:spcBef>
                <a:spcPts val="500"/>
              </a:spcBef>
              <a:defRPr sz="2400"/>
            </a:pPr>
            <a:r>
              <a:rPr lang="en-US" sz="2400" dirty="0" smtClean="0"/>
              <a:t>related guidance</a:t>
            </a:r>
            <a:endParaRPr lang="en-US" dirty="0"/>
          </a:p>
          <a:p>
            <a:pPr marL="342900" lvl="1" indent="-342900">
              <a:spcBef>
                <a:spcPts val="500"/>
              </a:spcBef>
            </a:pPr>
            <a:r>
              <a:rPr lang="en-US" dirty="0"/>
              <a:t>Communicates with Alberta capital market </a:t>
            </a:r>
            <a:r>
              <a:rPr lang="en-US" dirty="0" smtClean="0"/>
              <a:t>participants</a:t>
            </a:r>
            <a:endParaRPr dirty="0"/>
          </a:p>
          <a:p>
            <a:pPr marL="0" lvl="1" indent="0">
              <a:spcBef>
                <a:spcPts val="500"/>
              </a:spcBef>
              <a:buNone/>
              <a:defRPr sz="2400"/>
            </a:pPr>
            <a:endParaRPr lang="en-US" sz="2400" dirty="0"/>
          </a:p>
          <a:p>
            <a:pPr marL="800100" lvl="2" indent="-342900">
              <a:spcBef>
                <a:spcPts val="500"/>
              </a:spcBef>
              <a:defRPr sz="2400"/>
            </a:pPr>
            <a:endParaRPr dirty="0"/>
          </a:p>
        </p:txBody>
      </p:sp>
      <p:sp>
        <p:nvSpPr>
          <p:cNvPr id="126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27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372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6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838199" y="1828730"/>
            <a:ext cx="10515601" cy="435101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04672" lvl="1" indent="-342900">
              <a:spcBef>
                <a:spcPts val="500"/>
              </a:spcBef>
              <a:defRPr sz="2200"/>
            </a:pPr>
            <a:r>
              <a:rPr lang="en-US" sz="2400" dirty="0"/>
              <a:t>Form 51-101F3 </a:t>
            </a:r>
            <a:r>
              <a:rPr lang="en-US" sz="2400" i="1" dirty="0"/>
              <a:t>Report of Management and Directors on Oil and Gas Disclosure </a:t>
            </a:r>
            <a:r>
              <a:rPr lang="en-US" sz="2400" dirty="0"/>
              <a:t>(</a:t>
            </a:r>
            <a:r>
              <a:rPr lang="en-US" sz="2400" b="1" dirty="0"/>
              <a:t>F3</a:t>
            </a:r>
            <a:r>
              <a:rPr lang="en-US" sz="2400" dirty="0"/>
              <a:t>)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Executed by:</a:t>
            </a:r>
          </a:p>
          <a:p>
            <a:pPr marL="1714500" lvl="4" indent="-342900">
              <a:spcBef>
                <a:spcPts val="500"/>
              </a:spcBef>
              <a:defRPr sz="2200"/>
            </a:pPr>
            <a:r>
              <a:rPr lang="en-US" sz="2000" dirty="0"/>
              <a:t>Two officers, one of whom is the chief executive officer, and </a:t>
            </a:r>
          </a:p>
          <a:p>
            <a:pPr marL="1714500" lvl="4" indent="-342900">
              <a:spcBef>
                <a:spcPts val="500"/>
              </a:spcBef>
              <a:defRPr sz="2200"/>
            </a:pPr>
            <a:r>
              <a:rPr lang="en-US" sz="2000" dirty="0"/>
              <a:t>On behalf of the board of directors, by any two other directors.</a:t>
            </a:r>
          </a:p>
          <a:p>
            <a:pPr marL="1257300" lvl="3" indent="-342900">
              <a:spcBef>
                <a:spcPts val="500"/>
              </a:spcBef>
              <a:defRPr sz="2200"/>
            </a:pPr>
            <a:r>
              <a:rPr lang="en-US" sz="2200" dirty="0"/>
              <a:t>Execution confirms approval of:</a:t>
            </a:r>
          </a:p>
          <a:p>
            <a:pPr marL="1714500" lvl="4" indent="-342900">
              <a:spcBef>
                <a:spcPts val="500"/>
              </a:spcBef>
              <a:defRPr sz="2200"/>
            </a:pPr>
            <a:r>
              <a:rPr lang="en-US" sz="2000" dirty="0"/>
              <a:t>Content and filing of the F1;</a:t>
            </a:r>
          </a:p>
          <a:p>
            <a:pPr marL="1714500" lvl="4" indent="-342900">
              <a:spcBef>
                <a:spcPts val="500"/>
              </a:spcBef>
              <a:defRPr sz="2200"/>
            </a:pPr>
            <a:r>
              <a:rPr lang="en-US" sz="2000" dirty="0"/>
              <a:t>Filing of the </a:t>
            </a:r>
            <a:r>
              <a:rPr lang="en-US" sz="2000" dirty="0" smtClean="0"/>
              <a:t>F2; </a:t>
            </a:r>
            <a:r>
              <a:rPr lang="en-US" sz="2000" dirty="0"/>
              <a:t>and </a:t>
            </a:r>
          </a:p>
          <a:p>
            <a:pPr marL="1714500" lvl="4" indent="-342900">
              <a:spcBef>
                <a:spcPts val="500"/>
              </a:spcBef>
              <a:defRPr sz="2200"/>
            </a:pPr>
            <a:r>
              <a:rPr lang="en-US" sz="2000" dirty="0"/>
              <a:t>C</a:t>
            </a:r>
            <a:r>
              <a:rPr lang="en-US" sz="2000" dirty="0" smtClean="0"/>
              <a:t>ontent and filing of </a:t>
            </a:r>
            <a:r>
              <a:rPr lang="en-US" sz="2000" dirty="0"/>
              <a:t>the F3.</a:t>
            </a:r>
          </a:p>
          <a:p>
            <a:pPr marL="1833372" lvl="4" indent="0" defTabSz="457200">
              <a:lnSpc>
                <a:spcPct val="100000"/>
              </a:lnSpc>
              <a:spcBef>
                <a:spcPts val="500"/>
              </a:spcBef>
              <a:buNone/>
              <a:defRPr sz="2200"/>
            </a:pPr>
            <a:endParaRPr lang="en-US" sz="2200" dirty="0"/>
          </a:p>
        </p:txBody>
      </p:sp>
      <p:sp>
        <p:nvSpPr>
          <p:cNvPr id="161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62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50</a:t>
            </a:fld>
            <a:endParaRPr/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838200" y="374361"/>
            <a:ext cx="10515600" cy="1325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/>
              <a:t>Recent disclosure concerns identified by staff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100" dirty="0" smtClean="0"/>
              <a:t>Annual filing requirements: statement and forms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54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Footer Placeholder 2"/>
          <p:cNvSpPr txBox="1"/>
          <p:nvPr/>
        </p:nvSpPr>
        <p:spPr>
          <a:xfrm>
            <a:off x="4084320" y="6415802"/>
            <a:ext cx="402336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r>
              <a:rPr dirty="0">
                <a:solidFill>
                  <a:srgbClr val="888888"/>
                </a:solidFill>
              </a:rPr>
              <a:t>ALBERTA SECURITIES COMMISSION</a:t>
            </a:r>
          </a:p>
        </p:txBody>
      </p:sp>
      <p:sp>
        <p:nvSpPr>
          <p:cNvPr id="505" name="Date Placeholder 1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dirty="0" smtClean="0">
                <a:solidFill>
                  <a:srgbClr val="888888"/>
                </a:solidFill>
              </a:rPr>
              <a:t>J</a:t>
            </a:r>
            <a:r>
              <a:rPr lang="en-US" dirty="0" smtClean="0">
                <a:solidFill>
                  <a:srgbClr val="888888"/>
                </a:solidFill>
              </a:rPr>
              <a:t>UNE 14, </a:t>
            </a:r>
            <a:r>
              <a:rPr dirty="0" smtClean="0">
                <a:solidFill>
                  <a:srgbClr val="888888"/>
                </a:solidFill>
              </a:rPr>
              <a:t>202</a:t>
            </a:r>
            <a:r>
              <a:rPr lang="en-US" dirty="0" smtClean="0">
                <a:solidFill>
                  <a:srgbClr val="888888"/>
                </a:solidFill>
              </a:rPr>
              <a:t>2</a:t>
            </a:r>
            <a:endParaRPr dirty="0">
              <a:solidFill>
                <a:srgbClr val="888888"/>
              </a:solidFill>
            </a:endParaRPr>
          </a:p>
        </p:txBody>
      </p:sp>
      <p:sp>
        <p:nvSpPr>
          <p:cNvPr id="506" name="Slide Number Placeholder 3"/>
          <p:cNvSpPr txBox="1">
            <a:spLocks noGrp="1"/>
          </p:cNvSpPr>
          <p:nvPr>
            <p:ph type="sldNum" sz="quarter" idx="4294967295"/>
          </p:nvPr>
        </p:nvSpPr>
        <p:spPr>
          <a:xfrm>
            <a:off x="11120406" y="6415802"/>
            <a:ext cx="233395" cy="24622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>
                <a:solidFill>
                  <a:srgbClr val="888888"/>
                </a:solidFill>
              </a:rPr>
              <a:t>51</a:t>
            </a:fld>
            <a:endParaRPr dirty="0">
              <a:solidFill>
                <a:srgbClr val="88888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04470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800" dirty="0" smtClean="0"/>
              <a:t>Energy Group</a:t>
            </a:r>
            <a:endParaRPr sz="2800" dirty="0"/>
          </a:p>
        </p:txBody>
      </p:sp>
      <p:sp>
        <p:nvSpPr>
          <p:cNvPr id="137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94788"/>
          </a:xfrm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ts val="500"/>
              </a:spcBef>
            </a:pPr>
            <a:r>
              <a:rPr lang="en-US" dirty="0" smtClean="0"/>
              <a:t>Focus includes:</a:t>
            </a:r>
          </a:p>
          <a:p>
            <a:pPr marL="342900" lvl="1" indent="-342900">
              <a:spcBef>
                <a:spcPts val="500"/>
              </a:spcBef>
            </a:pPr>
            <a:endParaRPr dirty="0"/>
          </a:p>
        </p:txBody>
      </p:sp>
      <p:sp>
        <p:nvSpPr>
          <p:cNvPr id="138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3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2267863"/>
            <a:ext cx="5257800" cy="3906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00100" lvl="2" indent="-342900" hangingPunct="1">
              <a:spcBef>
                <a:spcPts val="500"/>
              </a:spcBef>
              <a:defRPr sz="2400"/>
            </a:pPr>
            <a:r>
              <a:rPr lang="en-US" sz="2400" dirty="0" smtClean="0"/>
              <a:t>O&amp;G </a:t>
            </a:r>
            <a:endParaRPr lang="en-US" sz="2400" dirty="0"/>
          </a:p>
          <a:p>
            <a:pPr marL="1257300" lvl="3" indent="-342900" hangingPunct="1">
              <a:spcBef>
                <a:spcPts val="500"/>
              </a:spcBef>
              <a:defRPr sz="2200"/>
            </a:pPr>
            <a:r>
              <a:rPr lang="en-US" sz="2200" dirty="0"/>
              <a:t>e</a:t>
            </a:r>
            <a:r>
              <a:rPr lang="en-US" sz="2200" dirty="0" smtClean="0"/>
              <a:t>xploration </a:t>
            </a:r>
            <a:r>
              <a:rPr lang="en-US" sz="2200" dirty="0"/>
              <a:t>and production</a:t>
            </a:r>
          </a:p>
          <a:p>
            <a:pPr marL="1257300" lvl="3" indent="-342900" hangingPunct="1">
              <a:spcBef>
                <a:spcPts val="500"/>
              </a:spcBef>
              <a:defRPr sz="2200"/>
            </a:pPr>
            <a:r>
              <a:rPr lang="en-US" sz="2200" dirty="0"/>
              <a:t>m</a:t>
            </a:r>
            <a:r>
              <a:rPr lang="en-US" sz="2200" dirty="0" smtClean="0"/>
              <a:t>idstream </a:t>
            </a:r>
            <a:r>
              <a:rPr lang="en-US" sz="2200" dirty="0"/>
              <a:t>(</a:t>
            </a:r>
            <a:r>
              <a:rPr lang="en-US" sz="2200" dirty="0" smtClean="0"/>
              <a:t>includes </a:t>
            </a:r>
            <a:r>
              <a:rPr lang="en-US" sz="2200" dirty="0"/>
              <a:t>pipelines)</a:t>
            </a:r>
          </a:p>
          <a:p>
            <a:pPr marL="1257300" lvl="3" indent="-342900" hangingPunct="1">
              <a:spcBef>
                <a:spcPts val="500"/>
              </a:spcBef>
              <a:defRPr sz="2200"/>
            </a:pPr>
            <a:r>
              <a:rPr lang="en-US" sz="2200" dirty="0"/>
              <a:t>s</a:t>
            </a:r>
            <a:r>
              <a:rPr lang="en-US" sz="2200" dirty="0" smtClean="0"/>
              <a:t>ervices</a:t>
            </a:r>
            <a:endParaRPr lang="en-US" sz="2200" dirty="0"/>
          </a:p>
          <a:p>
            <a:pPr marL="800100" lvl="2" indent="-342900" hangingPunct="1">
              <a:spcBef>
                <a:spcPts val="500"/>
              </a:spcBef>
              <a:defRPr sz="2400"/>
            </a:pPr>
            <a:r>
              <a:rPr lang="en-US" sz="2400" dirty="0" smtClean="0"/>
              <a:t>helium</a:t>
            </a:r>
            <a:endParaRPr lang="en-US" sz="2400" dirty="0"/>
          </a:p>
          <a:p>
            <a:pPr marL="800100" lvl="2" indent="-342900" hangingPunct="1">
              <a:spcBef>
                <a:spcPts val="500"/>
              </a:spcBef>
              <a:defRPr sz="2400"/>
            </a:pPr>
            <a:r>
              <a:rPr lang="en-US" sz="2400" dirty="0"/>
              <a:t>l</a:t>
            </a:r>
            <a:r>
              <a:rPr lang="en-US" sz="2400" dirty="0" smtClean="0"/>
              <a:t>ithium from oilfield brines</a:t>
            </a:r>
          </a:p>
          <a:p>
            <a:pPr marL="800100" lvl="2" indent="-342900" hangingPunct="1">
              <a:spcBef>
                <a:spcPts val="500"/>
              </a:spcBef>
              <a:defRPr sz="2400"/>
            </a:pPr>
            <a:r>
              <a:rPr lang="en-US" dirty="0" smtClean="0"/>
              <a:t>carbon </a:t>
            </a:r>
            <a:r>
              <a:rPr lang="en-US" dirty="0"/>
              <a:t>capture, utilization and </a:t>
            </a:r>
            <a:r>
              <a:rPr lang="en-US" dirty="0" smtClean="0"/>
              <a:t>storage</a:t>
            </a:r>
          </a:p>
          <a:p>
            <a:pPr marL="457200" lvl="2" indent="0" hangingPunct="1">
              <a:spcBef>
                <a:spcPts val="500"/>
              </a:spcBef>
              <a:buNone/>
              <a:defRPr sz="2400"/>
            </a:pPr>
            <a:endParaRPr lang="en-US" sz="2400" dirty="0"/>
          </a:p>
          <a:p>
            <a:pPr marL="342900" lvl="1" indent="-342900" hangingPunct="1">
              <a:spcBef>
                <a:spcPts val="500"/>
              </a:spcBef>
            </a:pPr>
            <a:endParaRPr lang="en-CA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204155" y="2221041"/>
            <a:ext cx="5149645" cy="3743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228600" marR="0" indent="-228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23900" marR="0" indent="-2667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34439" marR="0" indent="-320039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272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844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416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0988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5560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13200" marR="0" indent="-355600" algn="l" defTabSz="91440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00100" lvl="2" indent="-342900" hangingPunct="1">
              <a:lnSpc>
                <a:spcPct val="100000"/>
              </a:lnSpc>
              <a:spcBef>
                <a:spcPts val="500"/>
              </a:spcBef>
              <a:defRPr sz="2400"/>
            </a:pPr>
            <a:r>
              <a:rPr lang="en-US" sz="2400" dirty="0" smtClean="0"/>
              <a:t>hydrogen</a:t>
            </a:r>
          </a:p>
          <a:p>
            <a:pPr marL="800100" lvl="2" indent="-342900" hangingPunct="1">
              <a:lnSpc>
                <a:spcPct val="100000"/>
              </a:lnSpc>
              <a:spcBef>
                <a:spcPts val="500"/>
              </a:spcBef>
              <a:defRPr sz="2400"/>
            </a:pPr>
            <a:r>
              <a:rPr lang="en-US" sz="2400" dirty="0" smtClean="0"/>
              <a:t>greenhouse gas emissions</a:t>
            </a:r>
          </a:p>
          <a:p>
            <a:pPr marL="800100" lvl="2" indent="-342900" hangingPunct="1">
              <a:lnSpc>
                <a:spcPct val="100000"/>
              </a:lnSpc>
              <a:spcBef>
                <a:spcPts val="500"/>
              </a:spcBef>
              <a:defRPr sz="2400"/>
            </a:pPr>
            <a:r>
              <a:rPr lang="en-US" sz="2400" dirty="0"/>
              <a:t>r</a:t>
            </a:r>
            <a:r>
              <a:rPr lang="en-US" sz="2400" dirty="0" smtClean="0"/>
              <a:t>enewable </a:t>
            </a:r>
            <a:r>
              <a:rPr lang="en-US" sz="2400" dirty="0"/>
              <a:t>energy</a:t>
            </a:r>
          </a:p>
          <a:p>
            <a:pPr marL="800100" lvl="2" indent="-342900" hangingPunct="1">
              <a:lnSpc>
                <a:spcPct val="100000"/>
              </a:lnSpc>
              <a:spcBef>
                <a:spcPts val="500"/>
              </a:spcBef>
              <a:defRPr sz="2400"/>
            </a:pPr>
            <a:r>
              <a:rPr lang="en-US" sz="2400" dirty="0"/>
              <a:t>g</a:t>
            </a:r>
            <a:r>
              <a:rPr lang="en-US" sz="2400" dirty="0" smtClean="0"/>
              <a:t>reen </a:t>
            </a:r>
            <a:r>
              <a:rPr lang="en-US" sz="2400" dirty="0"/>
              <a:t>hydrocarbons</a:t>
            </a:r>
          </a:p>
          <a:p>
            <a:pPr marL="800100" lvl="2" indent="-342900" hangingPunct="1">
              <a:lnSpc>
                <a:spcPct val="100000"/>
              </a:lnSpc>
              <a:spcBef>
                <a:spcPts val="500"/>
              </a:spcBef>
              <a:defRPr sz="2400"/>
            </a:pPr>
            <a:r>
              <a:rPr lang="en-US" sz="2400" dirty="0"/>
              <a:t>e</a:t>
            </a:r>
            <a:r>
              <a:rPr lang="en-US" sz="2400" dirty="0" smtClean="0"/>
              <a:t>lectrical </a:t>
            </a:r>
            <a:r>
              <a:rPr lang="en-US" sz="2400" dirty="0"/>
              <a:t>generation, transmission and storage</a:t>
            </a:r>
          </a:p>
          <a:p>
            <a:pPr marL="800100" lvl="2" indent="-342900" hangingPunct="1">
              <a:lnSpc>
                <a:spcPct val="100000"/>
              </a:lnSpc>
              <a:spcBef>
                <a:spcPts val="500"/>
              </a:spcBef>
              <a:defRPr sz="2400"/>
            </a:pPr>
            <a:r>
              <a:rPr lang="en-US" sz="2400" dirty="0"/>
              <a:t>e</a:t>
            </a:r>
            <a:r>
              <a:rPr lang="en-US" sz="2400" dirty="0" smtClean="0"/>
              <a:t>nvironmental </a:t>
            </a:r>
            <a:r>
              <a:rPr lang="en-US" sz="2400" dirty="0"/>
              <a:t>liabilities</a:t>
            </a:r>
          </a:p>
          <a:p>
            <a:pPr marL="342900" lvl="1" indent="-342900" hangingPunct="1">
              <a:spcBef>
                <a:spcPts val="500"/>
              </a:spcBef>
            </a:pP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39730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800" dirty="0" smtClean="0"/>
              <a:t>Energy</a:t>
            </a:r>
            <a:r>
              <a:rPr lang="en-US" sz="2800" dirty="0" smtClean="0"/>
              <a:t> Group</a:t>
            </a:r>
            <a:endParaRPr sz="2800" dirty="0"/>
          </a:p>
        </p:txBody>
      </p:sp>
      <p:sp>
        <p:nvSpPr>
          <p:cNvPr id="137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ts val="500"/>
              </a:spcBef>
            </a:pPr>
            <a:r>
              <a:rPr lang="en-CA" dirty="0" smtClean="0"/>
              <a:t>Craig </a:t>
            </a:r>
            <a:r>
              <a:rPr lang="en-CA" dirty="0"/>
              <a:t>Burns, P.Geo., </a:t>
            </a:r>
            <a:r>
              <a:rPr lang="en-CA" dirty="0" smtClean="0"/>
              <a:t>Manager</a:t>
            </a:r>
          </a:p>
          <a:p>
            <a:pPr marL="342900" lvl="1" indent="-342900">
              <a:spcBef>
                <a:spcPts val="500"/>
              </a:spcBef>
            </a:pPr>
            <a:r>
              <a:rPr lang="en-CA" dirty="0" smtClean="0"/>
              <a:t>Staci </a:t>
            </a:r>
            <a:r>
              <a:rPr lang="en-CA" dirty="0"/>
              <a:t>Rollefstad, P.Eng., Senior Evaluation </a:t>
            </a:r>
            <a:r>
              <a:rPr lang="en-CA" dirty="0" smtClean="0"/>
              <a:t>Engineer</a:t>
            </a:r>
          </a:p>
          <a:p>
            <a:pPr marL="342900" lvl="1" indent="-342900">
              <a:spcBef>
                <a:spcPts val="500"/>
              </a:spcBef>
            </a:pPr>
            <a:r>
              <a:rPr lang="en-CA" dirty="0" smtClean="0"/>
              <a:t>Michelle </a:t>
            </a:r>
            <a:r>
              <a:rPr lang="en-CA" dirty="0"/>
              <a:t>Turner, P.Eng., Evaluation </a:t>
            </a:r>
            <a:r>
              <a:rPr lang="en-CA" dirty="0" smtClean="0"/>
              <a:t>Engineer</a:t>
            </a:r>
          </a:p>
          <a:p>
            <a:pPr marL="342900" lvl="1" indent="-342900">
              <a:spcBef>
                <a:spcPts val="500"/>
              </a:spcBef>
            </a:pPr>
            <a:r>
              <a:rPr lang="en-CA" dirty="0" smtClean="0"/>
              <a:t>Ramsey </a:t>
            </a:r>
            <a:r>
              <a:rPr lang="en-CA" dirty="0"/>
              <a:t>Yuen, P.Eng., Evaluation </a:t>
            </a:r>
            <a:r>
              <a:rPr lang="en-CA" dirty="0" smtClean="0"/>
              <a:t>Engineer</a:t>
            </a:r>
          </a:p>
          <a:p>
            <a:pPr marL="342900" lvl="1" indent="-342900">
              <a:spcBef>
                <a:spcPts val="500"/>
              </a:spcBef>
            </a:pPr>
            <a:r>
              <a:rPr lang="en-CA" dirty="0" smtClean="0"/>
              <a:t>Richard </a:t>
            </a:r>
            <a:r>
              <a:rPr lang="en-CA" dirty="0"/>
              <a:t>Bush, C.E.T., Analyst</a:t>
            </a:r>
          </a:p>
          <a:p>
            <a:pPr marL="342900" lvl="1" indent="-342900">
              <a:spcBef>
                <a:spcPts val="500"/>
              </a:spcBef>
            </a:pPr>
            <a:endParaRPr dirty="0"/>
          </a:p>
        </p:txBody>
      </p:sp>
      <p:sp>
        <p:nvSpPr>
          <p:cNvPr id="138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39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05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t>ALBERTA SECURITIES COMMISSION</a:t>
            </a: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lvl="1" indent="-342900">
              <a:spcBef>
                <a:spcPts val="500"/>
              </a:spcBef>
            </a:pPr>
            <a:r>
              <a:rPr dirty="0"/>
              <a:t>National Instrument </a:t>
            </a:r>
            <a:r>
              <a:rPr dirty="0" smtClean="0"/>
              <a:t>51-101 </a:t>
            </a:r>
            <a:r>
              <a:rPr i="1" dirty="0"/>
              <a:t>Standards of Disclosure For Oil and Gas Activities </a:t>
            </a:r>
            <a:r>
              <a:rPr dirty="0"/>
              <a:t>(</a:t>
            </a:r>
            <a:r>
              <a:rPr b="1" dirty="0"/>
              <a:t>NI 51-101</a:t>
            </a:r>
            <a:r>
              <a:rPr dirty="0"/>
              <a:t>)</a:t>
            </a:r>
          </a:p>
          <a:p>
            <a:pPr marL="800100" lvl="2" indent="-342900">
              <a:spcBef>
                <a:spcPts val="1200"/>
              </a:spcBef>
              <a:defRPr sz="2400"/>
            </a:pPr>
            <a:r>
              <a:rPr lang="en-US" sz="2400" dirty="0"/>
              <a:t>The securities regulatory standard for Canadian </a:t>
            </a:r>
            <a:r>
              <a:rPr lang="en-US" sz="2400" dirty="0" smtClean="0"/>
              <a:t>O&amp;G </a:t>
            </a:r>
            <a:r>
              <a:rPr lang="en-US" sz="2400" dirty="0"/>
              <a:t>disclosure. </a:t>
            </a:r>
            <a:endParaRPr lang="en-US" dirty="0" smtClean="0"/>
          </a:p>
          <a:p>
            <a:pPr marL="800100" lvl="2" indent="-342900">
              <a:spcBef>
                <a:spcPts val="1200"/>
              </a:spcBef>
              <a:defRPr sz="2400"/>
            </a:pPr>
            <a:r>
              <a:rPr dirty="0" smtClean="0"/>
              <a:t>Addresses</a:t>
            </a:r>
            <a:r>
              <a:rPr lang="en-US" dirty="0" smtClean="0"/>
              <a:t>:</a:t>
            </a:r>
          </a:p>
          <a:p>
            <a:pPr marL="1257300" lvl="3" indent="-342900">
              <a:spcBef>
                <a:spcPts val="600"/>
              </a:spcBef>
              <a:defRPr sz="2200"/>
            </a:pPr>
            <a:r>
              <a:rPr lang="en-US" sz="2200" dirty="0"/>
              <a:t>General </a:t>
            </a:r>
            <a:r>
              <a:rPr lang="en-US" sz="2200" dirty="0" smtClean="0"/>
              <a:t>disclosure standards (applies to all disclosure), </a:t>
            </a:r>
            <a:r>
              <a:rPr lang="en-US" sz="2200" dirty="0"/>
              <a:t>and </a:t>
            </a:r>
          </a:p>
          <a:p>
            <a:pPr marL="1257300" lvl="3" indent="-342900">
              <a:spcBef>
                <a:spcPts val="600"/>
              </a:spcBef>
              <a:defRPr sz="2200"/>
            </a:pPr>
            <a:r>
              <a:rPr lang="en-US" sz="2200" dirty="0"/>
              <a:t>Specific annual </a:t>
            </a:r>
            <a:r>
              <a:rPr lang="en-US" sz="2200" dirty="0" smtClean="0"/>
              <a:t>disclosure requirements.</a:t>
            </a:r>
            <a:endParaRPr lang="en-US" sz="2200" dirty="0"/>
          </a:p>
          <a:p>
            <a:pPr marL="800100" lvl="2" indent="-342900">
              <a:spcBef>
                <a:spcPts val="1200"/>
              </a:spcBef>
              <a:defRPr sz="2400"/>
            </a:pPr>
            <a:r>
              <a:rPr lang="en-US" sz="2400" dirty="0"/>
              <a:t>Supplements </a:t>
            </a:r>
            <a:r>
              <a:rPr lang="en-US" sz="2400" dirty="0" smtClean="0"/>
              <a:t>requirements </a:t>
            </a:r>
            <a:r>
              <a:rPr lang="en-US" sz="2400" dirty="0"/>
              <a:t>that apply to all </a:t>
            </a:r>
            <a:r>
              <a:rPr lang="en-US" sz="2400" dirty="0" smtClean="0"/>
              <a:t>RIs.</a:t>
            </a:r>
            <a:endParaRPr lang="en-US" dirty="0"/>
          </a:p>
          <a:p>
            <a:pPr marL="800100" lvl="2" indent="-342900">
              <a:spcBef>
                <a:spcPts val="1200"/>
              </a:spcBef>
              <a:defRPr sz="2400"/>
            </a:pPr>
            <a:endParaRPr dirty="0"/>
          </a:p>
        </p:txBody>
      </p:sp>
      <p:sp>
        <p:nvSpPr>
          <p:cNvPr id="155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/>
              <a:t>JUNE </a:t>
            </a:r>
            <a:r>
              <a:rPr lang="en-CA" dirty="0" smtClean="0"/>
              <a:t>14, </a:t>
            </a:r>
            <a:r>
              <a:rPr lang="en-CA" dirty="0"/>
              <a:t>2022</a:t>
            </a:r>
          </a:p>
        </p:txBody>
      </p:sp>
      <p:sp>
        <p:nvSpPr>
          <p:cNvPr id="15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NI 51-101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1507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ooter Placeholder 4"/>
          <p:cNvSpPr txBox="1"/>
          <p:nvPr/>
        </p:nvSpPr>
        <p:spPr>
          <a:xfrm>
            <a:off x="4084320" y="6425419"/>
            <a:ext cx="4023360" cy="226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888888"/>
                </a:solidFill>
              </a:defRPr>
            </a:lvl1pPr>
          </a:lstStyle>
          <a:p>
            <a:r>
              <a:rPr dirty="0"/>
              <a:t>ALBERTA SECURITIES COMMISSION</a:t>
            </a: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51783"/>
          </a:xfrm>
          <a:prstGeom prst="rect">
            <a:avLst/>
          </a:prstGeom>
        </p:spPr>
        <p:txBody>
          <a:bodyPr/>
          <a:lstStyle/>
          <a:p>
            <a:pPr marL="800100" lvl="2" indent="-342900">
              <a:spcBef>
                <a:spcPts val="1200"/>
              </a:spcBef>
              <a:defRPr sz="2400"/>
            </a:pPr>
            <a:r>
              <a:rPr dirty="0" smtClean="0"/>
              <a:t>Technical standard: Canadian </a:t>
            </a:r>
            <a:r>
              <a:rPr dirty="0"/>
              <a:t>Oil and Gas Evaluation Handbook (</a:t>
            </a:r>
            <a:r>
              <a:rPr b="1" dirty="0"/>
              <a:t>COGE Handbook</a:t>
            </a:r>
            <a:r>
              <a:rPr dirty="0" smtClean="0"/>
              <a:t>)</a:t>
            </a:r>
            <a:endParaRPr lang="en-US" dirty="0" smtClean="0"/>
          </a:p>
          <a:p>
            <a:pPr marL="1257300" lvl="3" indent="-342900">
              <a:spcBef>
                <a:spcPts val="600"/>
              </a:spcBef>
              <a:defRPr sz="2200"/>
            </a:pPr>
            <a:r>
              <a:rPr lang="en-US" sz="2200" dirty="0" smtClean="0"/>
              <a:t>Maintained: Society </a:t>
            </a:r>
            <a:r>
              <a:rPr lang="en-US" sz="2200" dirty="0"/>
              <a:t>of Petroleum Evaluation Engineers (Calgary Chapter</a:t>
            </a:r>
            <a:r>
              <a:rPr lang="en-US" sz="2200" dirty="0" smtClean="0"/>
              <a:t>)</a:t>
            </a:r>
          </a:p>
          <a:p>
            <a:pPr marL="1257300" lvl="3" indent="-342900">
              <a:spcBef>
                <a:spcPts val="600"/>
              </a:spcBef>
              <a:defRPr sz="2200"/>
            </a:pPr>
            <a:r>
              <a:rPr lang="en-US" sz="2200" dirty="0" smtClean="0"/>
              <a:t>Purchase: speecanada.org</a:t>
            </a:r>
            <a:endParaRPr lang="en-US" sz="2200" dirty="0"/>
          </a:p>
          <a:p>
            <a:pPr marL="800100" lvl="2" indent="-342900">
              <a:spcBef>
                <a:spcPts val="1200"/>
              </a:spcBef>
              <a:defRPr sz="2400"/>
            </a:pPr>
            <a:r>
              <a:rPr lang="en-US" dirty="0" smtClean="0"/>
              <a:t>Addresses the filing of a related statement and forms with the securities regulatory authority (</a:t>
            </a:r>
            <a:r>
              <a:rPr lang="en-US" b="1" dirty="0" smtClean="0"/>
              <a:t>SRA</a:t>
            </a:r>
            <a:r>
              <a:rPr lang="en-US" dirty="0" smtClean="0"/>
              <a:t>) on SEDAR</a:t>
            </a:r>
            <a:r>
              <a:rPr lang="en-US" baseline="30000" dirty="0" smtClean="0"/>
              <a:t>1</a:t>
            </a:r>
            <a:r>
              <a:rPr lang="en-US" dirty="0" smtClean="0"/>
              <a:t>.</a:t>
            </a:r>
          </a:p>
          <a:p>
            <a:pPr marL="800100" lvl="2" indent="-342900">
              <a:spcBef>
                <a:spcPts val="1200"/>
              </a:spcBef>
              <a:defRPr sz="2400"/>
            </a:pPr>
            <a:endParaRPr dirty="0"/>
          </a:p>
        </p:txBody>
      </p:sp>
      <p:sp>
        <p:nvSpPr>
          <p:cNvPr id="155" name="Date Placeholder 3"/>
          <p:cNvSpPr txBox="1"/>
          <p:nvPr/>
        </p:nvSpPr>
        <p:spPr>
          <a:xfrm>
            <a:off x="883919" y="6415802"/>
            <a:ext cx="2651762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</a:defRPr>
            </a:lvl1pPr>
          </a:lstStyle>
          <a:p>
            <a:r>
              <a:rPr lang="en-CA" dirty="0" smtClean="0"/>
              <a:t>JUNE 14, </a:t>
            </a:r>
            <a:r>
              <a:rPr lang="en-CA" dirty="0"/>
              <a:t>2022</a:t>
            </a:r>
          </a:p>
        </p:txBody>
      </p:sp>
      <p:sp>
        <p:nvSpPr>
          <p:cNvPr id="156" name="Slide Number Placeholder 5"/>
          <p:cNvSpPr txBox="1">
            <a:spLocks noGrp="1"/>
          </p:cNvSpPr>
          <p:nvPr>
            <p:ph type="sldNum" sz="quarter" idx="2"/>
          </p:nvPr>
        </p:nvSpPr>
        <p:spPr>
          <a:xfrm>
            <a:off x="11179028" y="6425419"/>
            <a:ext cx="174772" cy="22698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Introduction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NI 51-101</a:t>
            </a:r>
            <a:endParaRPr sz="2800" dirty="0"/>
          </a:p>
        </p:txBody>
      </p:sp>
      <p:sp>
        <p:nvSpPr>
          <p:cNvPr id="9" name="Rectangle 6"/>
          <p:cNvSpPr txBox="1"/>
          <p:nvPr/>
        </p:nvSpPr>
        <p:spPr>
          <a:xfrm>
            <a:off x="883919" y="6005165"/>
            <a:ext cx="10469881" cy="1828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r>
              <a:rPr dirty="0">
                <a:solidFill>
                  <a:schemeClr val="bg1">
                    <a:lumMod val="95000"/>
                  </a:schemeClr>
                </a:solidFill>
              </a:rPr>
              <a:t>1</a:t>
            </a:r>
            <a:r>
              <a:rPr baseline="0" dirty="0">
                <a:solidFill>
                  <a:schemeClr val="bg1">
                    <a:lumMod val="95000"/>
                  </a:schemeClr>
                </a:solidFill>
              </a:rPr>
              <a:t>System for Electronic Document Analysis and Retrieval (</a:t>
            </a:r>
            <a:r>
              <a:rPr b="1" baseline="0" dirty="0" smtClean="0">
                <a:solidFill>
                  <a:schemeClr val="bg1">
                    <a:lumMod val="95000"/>
                  </a:schemeClr>
                </a:solidFill>
              </a:rPr>
              <a:t>SEDAR</a:t>
            </a:r>
            <a:r>
              <a:rPr baseline="0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r>
              <a:rPr lang="en-US" baseline="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baseline="0" dirty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lang="en-US" baseline="0" dirty="0" smtClean="0">
              <a:solidFill>
                <a:schemeClr val="bg1">
                  <a:lumMod val="95000"/>
                </a:schemeClr>
              </a:solidFill>
            </a:endParaRPr>
          </a:p>
          <a:p>
            <a:pPr lvl="1" indent="0">
              <a:spcBef>
                <a:spcPts val="400"/>
              </a:spcBef>
              <a:defRPr sz="1200" baseline="30000">
                <a:solidFill>
                  <a:srgbClr val="888888"/>
                </a:solidFill>
              </a:defRPr>
            </a:pPr>
            <a:endParaRPr baseline="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35060"/>
      </a:accent1>
      <a:accent2>
        <a:srgbClr val="B68B2F"/>
      </a:accent2>
      <a:accent3>
        <a:srgbClr val="58595B"/>
      </a:accent3>
      <a:accent4>
        <a:srgbClr val="939597"/>
      </a:accent4>
      <a:accent5>
        <a:srgbClr val="D3D3D3"/>
      </a:accent5>
      <a:accent6>
        <a:srgbClr val="96B9C3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35060"/>
      </a:accent1>
      <a:accent2>
        <a:srgbClr val="B68B2F"/>
      </a:accent2>
      <a:accent3>
        <a:srgbClr val="58595B"/>
      </a:accent3>
      <a:accent4>
        <a:srgbClr val="939597"/>
      </a:accent4>
      <a:accent5>
        <a:srgbClr val="D3D3D3"/>
      </a:accent5>
      <a:accent6>
        <a:srgbClr val="96B9C3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38510</TotalTime>
  <Words>3457</Words>
  <Application>Microsoft Office PowerPoint</Application>
  <PresentationFormat>Widescreen</PresentationFormat>
  <Paragraphs>517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Helvetica</vt:lpstr>
      <vt:lpstr>Times New Roman</vt:lpstr>
      <vt:lpstr>Office Theme</vt:lpstr>
      <vt:lpstr>Requirements and responsibilities pertaining to certain recent Canadian oil and gas disclosure concerns </vt:lpstr>
      <vt:lpstr> Agenda </vt:lpstr>
      <vt:lpstr> Purpose </vt:lpstr>
      <vt:lpstr>Introduction Alberta Securities Commission</vt:lpstr>
      <vt:lpstr>Introduction Energy Group</vt:lpstr>
      <vt:lpstr>Introduction Energy Group</vt:lpstr>
      <vt:lpstr>Introduction Energy Group</vt:lpstr>
      <vt:lpstr>Introduction NI 51-101</vt:lpstr>
      <vt:lpstr>Introduction NI 51-101</vt:lpstr>
      <vt:lpstr>Introduction NI 51-101</vt:lpstr>
      <vt:lpstr>Reviews</vt:lpstr>
      <vt:lpstr>Reviews General</vt:lpstr>
      <vt:lpstr>Reviews General</vt:lpstr>
      <vt:lpstr>Reviews General</vt:lpstr>
      <vt:lpstr>Reviews General: securities regulatory authority</vt:lpstr>
      <vt:lpstr>Reviews Types</vt:lpstr>
      <vt:lpstr>Reviews Types</vt:lpstr>
      <vt:lpstr>Reviews Possible outcomes</vt:lpstr>
      <vt:lpstr>Recent disclosure concerns identified by staff</vt:lpstr>
      <vt:lpstr>Recent disclosure concerns identified by staff General</vt:lpstr>
      <vt:lpstr>Recent disclosure concerns identified by staff General</vt:lpstr>
      <vt:lpstr>Recent disclosure concerns identified by staff General</vt:lpstr>
      <vt:lpstr>Recent disclosure concerns identified by staff General</vt:lpstr>
      <vt:lpstr>Recent disclosure concerns identified by staff Applicability of NI 51-101</vt:lpstr>
      <vt:lpstr>Recent disclosure concerns identified by staff Applicability of NI 51-101 - material</vt:lpstr>
      <vt:lpstr>Recent disclosure concerns identified by staff Applicability of NI 51-101 - oil and gas activities</vt:lpstr>
      <vt:lpstr>Recent disclosure concerns identified by staff Applicability of NI 51-101 - oil and gas activities</vt:lpstr>
      <vt:lpstr>Recent disclosure concerns identified by staff Applicability of NI 51-101 - product type</vt:lpstr>
      <vt:lpstr>Recent disclosure concerns identified by staff Applicability of NI 51-101 - by-product</vt:lpstr>
      <vt:lpstr>Recent disclosure concerns identified by staff Applicability of NI 51-101 - property</vt:lpstr>
      <vt:lpstr>Recent disclosure concerns identified by staff Applicability of NI 51-101 - property</vt:lpstr>
      <vt:lpstr>Recent disclosure concerns identified by staff Applicability of NI 51-101 - first point of sale</vt:lpstr>
      <vt:lpstr>Recent disclosure concerns identified by staff Applicability of NI 51-101 - some considerations</vt:lpstr>
      <vt:lpstr>Recent disclosure concerns identified by staff Disclosure oversight - qualified reserves evaluators and auditors</vt:lpstr>
      <vt:lpstr>Recent disclosure concerns identified by staff Disclosure oversight - qualified reserves evaluator</vt:lpstr>
      <vt:lpstr>Recent disclosure concerns identified by staff Disclosure oversight - qualified reserves auditor</vt:lpstr>
      <vt:lpstr>Recent disclosure concerns identified by staff Disclosure oversight - professional organization</vt:lpstr>
      <vt:lpstr>Recent disclosure concerns identified by staff Disclosure oversight - professional organization</vt:lpstr>
      <vt:lpstr>Recent disclosure concerns identified by staff Disclosure oversight - evaluation</vt:lpstr>
      <vt:lpstr>Recent disclosure concerns identified by staff Disclosure oversight - audit</vt:lpstr>
      <vt:lpstr>Recent disclosure concerns identified by staff Disclosure oversight - independent</vt:lpstr>
      <vt:lpstr>Recent disclosure concerns identified by staff Disclosure oversight - independent</vt:lpstr>
      <vt:lpstr>Recent disclosure concerns identified by staff Disclosure oversight - independent</vt:lpstr>
      <vt:lpstr>Recent disclosure concerns identified by staff Disclosure oversight - some considerations</vt:lpstr>
      <vt:lpstr>Recent disclosure concerns identified by staff Disclosure oversight - some considerations</vt:lpstr>
      <vt:lpstr>Recent disclosure concerns identified by staff Disclosure oversight - some considerations</vt:lpstr>
      <vt:lpstr> Recent disclosure concerns identified by staff Annual filing requirements: statement and forms </vt:lpstr>
      <vt:lpstr> Recent disclosure concerns identified by staff Annual filing requirements: statement and forms </vt:lpstr>
      <vt:lpstr> Recent disclosure concerns identified by staff Annual filing requirements: statement and forms </vt:lpstr>
      <vt:lpstr> Recent disclosure concerns identified by staff Annual filing requirements: statement and forms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Oil and Gas </dc:title>
  <cp:lastModifiedBy>Craig Burns</cp:lastModifiedBy>
  <cp:revision>252</cp:revision>
  <cp:lastPrinted>2022-06-07T20:48:00Z</cp:lastPrinted>
  <dcterms:modified xsi:type="dcterms:W3CDTF">2022-06-07T22:09:46Z</dcterms:modified>
</cp:coreProperties>
</file>